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4"/>
  </p:sldMasterIdLst>
  <p:notesMasterIdLst>
    <p:notesMasterId r:id="rId22"/>
  </p:notesMasterIdLst>
  <p:sldIdLst>
    <p:sldId id="258" r:id="rId5"/>
    <p:sldId id="1784" r:id="rId6"/>
    <p:sldId id="1783" r:id="rId7"/>
    <p:sldId id="1803" r:id="rId8"/>
    <p:sldId id="1797" r:id="rId9"/>
    <p:sldId id="1785" r:id="rId10"/>
    <p:sldId id="1779" r:id="rId11"/>
    <p:sldId id="1802" r:id="rId12"/>
    <p:sldId id="1799" r:id="rId13"/>
    <p:sldId id="1800" r:id="rId14"/>
    <p:sldId id="1801" r:id="rId15"/>
    <p:sldId id="1806" r:id="rId16"/>
    <p:sldId id="1778" r:id="rId17"/>
    <p:sldId id="1804" r:id="rId18"/>
    <p:sldId id="1805" r:id="rId19"/>
    <p:sldId id="1777" r:id="rId20"/>
    <p:sldId id="1781" r:id="rId2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3275D-EB70-C787-B978-A8B2E6978BEA}" v="94" dt="2024-12-09T02:29:29.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3447" autoAdjust="0"/>
  </p:normalViewPr>
  <p:slideViewPr>
    <p:cSldViewPr snapToGrid="0">
      <p:cViewPr varScale="1">
        <p:scale>
          <a:sx n="96" d="100"/>
          <a:sy n="96" d="100"/>
        </p:scale>
        <p:origin x="192" y="-518"/>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ll, Thomas R" userId="S::tpowe2@unh.newhaven.edu::cfadb53f-899a-41c5-a8b0-1ec1fcd90407" providerId="AD" clId="Web-{3533275D-EB70-C787-B978-A8B2E6978BEA}"/>
    <pc:docChg chg="delSld modSld">
      <pc:chgData name="Powell, Thomas R" userId="S::tpowe2@unh.newhaven.edu::cfadb53f-899a-41c5-a8b0-1ec1fcd90407" providerId="AD" clId="Web-{3533275D-EB70-C787-B978-A8B2E6978BEA}" dt="2024-12-09T02:29:54.238" v="72" actId="20577"/>
      <pc:docMkLst>
        <pc:docMk/>
      </pc:docMkLst>
      <pc:sldChg chg="modSp">
        <pc:chgData name="Powell, Thomas R" userId="S::tpowe2@unh.newhaven.edu::cfadb53f-899a-41c5-a8b0-1ec1fcd90407" providerId="AD" clId="Web-{3533275D-EB70-C787-B978-A8B2E6978BEA}" dt="2024-12-09T02:29:25.768" v="51" actId="20577"/>
        <pc:sldMkLst>
          <pc:docMk/>
          <pc:sldMk cId="1580840528" sldId="1778"/>
        </pc:sldMkLst>
        <pc:spChg chg="mod">
          <ac:chgData name="Powell, Thomas R" userId="S::tpowe2@unh.newhaven.edu::cfadb53f-899a-41c5-a8b0-1ec1fcd90407" providerId="AD" clId="Web-{3533275D-EB70-C787-B978-A8B2E6978BEA}" dt="2024-12-09T02:29:25.768" v="51" actId="20577"/>
          <ac:spMkLst>
            <pc:docMk/>
            <pc:sldMk cId="1580840528" sldId="1778"/>
            <ac:spMk id="5" creationId="{ABD9114A-B8A5-8A0B-660C-58E1D430843E}"/>
          </ac:spMkLst>
        </pc:spChg>
      </pc:sldChg>
      <pc:sldChg chg="addSp delSp modSp">
        <pc:chgData name="Powell, Thomas R" userId="S::tpowe2@unh.newhaven.edu::cfadb53f-899a-41c5-a8b0-1ec1fcd90407" providerId="AD" clId="Web-{3533275D-EB70-C787-B978-A8B2E6978BEA}" dt="2024-12-09T02:27:50.436" v="26" actId="14100"/>
        <pc:sldMkLst>
          <pc:docMk/>
          <pc:sldMk cId="3036046889" sldId="1779"/>
        </pc:sldMkLst>
        <pc:picChg chg="add mod">
          <ac:chgData name="Powell, Thomas R" userId="S::tpowe2@unh.newhaven.edu::cfadb53f-899a-41c5-a8b0-1ec1fcd90407" providerId="AD" clId="Web-{3533275D-EB70-C787-B978-A8B2E6978BEA}" dt="2024-12-09T02:27:50.436" v="26" actId="14100"/>
          <ac:picMkLst>
            <pc:docMk/>
            <pc:sldMk cId="3036046889" sldId="1779"/>
            <ac:picMk id="4" creationId="{D15EECE2-8589-AA20-E6CE-1EABC1B788A4}"/>
          </ac:picMkLst>
        </pc:picChg>
        <pc:picChg chg="del">
          <ac:chgData name="Powell, Thomas R" userId="S::tpowe2@unh.newhaven.edu::cfadb53f-899a-41c5-a8b0-1ec1fcd90407" providerId="AD" clId="Web-{3533275D-EB70-C787-B978-A8B2E6978BEA}" dt="2024-12-09T02:03:25.213" v="19"/>
          <ac:picMkLst>
            <pc:docMk/>
            <pc:sldMk cId="3036046889" sldId="1779"/>
            <ac:picMk id="4" creationId="{FBF44D2F-92D4-5243-1BA3-CB20D5D44588}"/>
          </ac:picMkLst>
        </pc:picChg>
        <pc:picChg chg="add del mod">
          <ac:chgData name="Powell, Thomas R" userId="S::tpowe2@unh.newhaven.edu::cfadb53f-899a-41c5-a8b0-1ec1fcd90407" providerId="AD" clId="Web-{3533275D-EB70-C787-B978-A8B2E6978BEA}" dt="2024-12-09T02:03:36.588" v="23"/>
          <ac:picMkLst>
            <pc:docMk/>
            <pc:sldMk cId="3036046889" sldId="1779"/>
            <ac:picMk id="5" creationId="{F20F0360-FA5B-74CF-2B08-5F759DC0F256}"/>
          </ac:picMkLst>
        </pc:picChg>
      </pc:sldChg>
      <pc:sldChg chg="modSp">
        <pc:chgData name="Powell, Thomas R" userId="S::tpowe2@unh.newhaven.edu::cfadb53f-899a-41c5-a8b0-1ec1fcd90407" providerId="AD" clId="Web-{3533275D-EB70-C787-B978-A8B2E6978BEA}" dt="2024-12-09T02:00:55.818" v="16" actId="20577"/>
        <pc:sldMkLst>
          <pc:docMk/>
          <pc:sldMk cId="3377883244" sldId="1785"/>
        </pc:sldMkLst>
        <pc:spChg chg="mod">
          <ac:chgData name="Powell, Thomas R" userId="S::tpowe2@unh.newhaven.edu::cfadb53f-899a-41c5-a8b0-1ec1fcd90407" providerId="AD" clId="Web-{3533275D-EB70-C787-B978-A8B2E6978BEA}" dt="2024-12-09T02:00:55.818" v="16" actId="20577"/>
          <ac:spMkLst>
            <pc:docMk/>
            <pc:sldMk cId="3377883244" sldId="1785"/>
            <ac:spMk id="4" creationId="{B13DCEF6-627B-4A3E-BC65-B749116E5CED}"/>
          </ac:spMkLst>
        </pc:spChg>
      </pc:sldChg>
      <pc:sldChg chg="delSp del">
        <pc:chgData name="Powell, Thomas R" userId="S::tpowe2@unh.newhaven.edu::cfadb53f-899a-41c5-a8b0-1ec1fcd90407" providerId="AD" clId="Web-{3533275D-EB70-C787-B978-A8B2E6978BEA}" dt="2024-12-09T02:01:45.538" v="18"/>
        <pc:sldMkLst>
          <pc:docMk/>
          <pc:sldMk cId="1268080582" sldId="1798"/>
        </pc:sldMkLst>
        <pc:picChg chg="del">
          <ac:chgData name="Powell, Thomas R" userId="S::tpowe2@unh.newhaven.edu::cfadb53f-899a-41c5-a8b0-1ec1fcd90407" providerId="AD" clId="Web-{3533275D-EB70-C787-B978-A8B2E6978BEA}" dt="2024-12-09T02:01:42.975" v="17"/>
          <ac:picMkLst>
            <pc:docMk/>
            <pc:sldMk cId="1268080582" sldId="1798"/>
            <ac:picMk id="7" creationId="{550EC49E-B0D0-60A4-05E2-882DFEAA4161}"/>
          </ac:picMkLst>
        </pc:picChg>
      </pc:sldChg>
      <pc:sldChg chg="modSp">
        <pc:chgData name="Powell, Thomas R" userId="S::tpowe2@unh.newhaven.edu::cfadb53f-899a-41c5-a8b0-1ec1fcd90407" providerId="AD" clId="Web-{3533275D-EB70-C787-B978-A8B2E6978BEA}" dt="2024-12-09T02:28:24.250" v="40" actId="20577"/>
        <pc:sldMkLst>
          <pc:docMk/>
          <pc:sldMk cId="3677071173" sldId="1802"/>
        </pc:sldMkLst>
        <pc:spChg chg="mod">
          <ac:chgData name="Powell, Thomas R" userId="S::tpowe2@unh.newhaven.edu::cfadb53f-899a-41c5-a8b0-1ec1fcd90407" providerId="AD" clId="Web-{3533275D-EB70-C787-B978-A8B2E6978BEA}" dt="2024-12-09T02:28:24.250" v="40" actId="20577"/>
          <ac:spMkLst>
            <pc:docMk/>
            <pc:sldMk cId="3677071173" sldId="1802"/>
            <ac:spMk id="5" creationId="{D8F3404E-3574-BFA4-3B31-FED6CE4B7053}"/>
          </ac:spMkLst>
        </pc:spChg>
      </pc:sldChg>
      <pc:sldChg chg="modSp">
        <pc:chgData name="Powell, Thomas R" userId="S::tpowe2@unh.newhaven.edu::cfadb53f-899a-41c5-a8b0-1ec1fcd90407" providerId="AD" clId="Web-{3533275D-EB70-C787-B978-A8B2E6978BEA}" dt="2024-12-09T02:00:27.785" v="10" actId="20577"/>
        <pc:sldMkLst>
          <pc:docMk/>
          <pc:sldMk cId="1637112849" sldId="1803"/>
        </pc:sldMkLst>
        <pc:spChg chg="mod">
          <ac:chgData name="Powell, Thomas R" userId="S::tpowe2@unh.newhaven.edu::cfadb53f-899a-41c5-a8b0-1ec1fcd90407" providerId="AD" clId="Web-{3533275D-EB70-C787-B978-A8B2E6978BEA}" dt="2024-12-09T02:00:27.785" v="10" actId="20577"/>
          <ac:spMkLst>
            <pc:docMk/>
            <pc:sldMk cId="1637112849" sldId="1803"/>
            <ac:spMk id="2" creationId="{51A27BB4-2D84-EE5C-C2A6-3D3401AFA4C5}"/>
          </ac:spMkLst>
        </pc:spChg>
      </pc:sldChg>
      <pc:sldChg chg="modSp">
        <pc:chgData name="Powell, Thomas R" userId="S::tpowe2@unh.newhaven.edu::cfadb53f-899a-41c5-a8b0-1ec1fcd90407" providerId="AD" clId="Web-{3533275D-EB70-C787-B978-A8B2E6978BEA}" dt="2024-12-09T02:29:54.238" v="72" actId="20577"/>
        <pc:sldMkLst>
          <pc:docMk/>
          <pc:sldMk cId="882884740" sldId="1804"/>
        </pc:sldMkLst>
        <pc:graphicFrameChg chg="modGraphic">
          <ac:chgData name="Powell, Thomas R" userId="S::tpowe2@unh.newhaven.edu::cfadb53f-899a-41c5-a8b0-1ec1fcd90407" providerId="AD" clId="Web-{3533275D-EB70-C787-B978-A8B2E6978BEA}" dt="2024-12-09T02:29:54.238" v="72" actId="20577"/>
          <ac:graphicFrameMkLst>
            <pc:docMk/>
            <pc:sldMk cId="882884740" sldId="1804"/>
            <ac:graphicFrameMk id="6" creationId="{8E496A90-9EAE-B37E-4B24-BDA0661F7E1B}"/>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DC87CE-2B70-4365-85BC-C1E7DFFA1A2A}"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BAF3090E-A983-416C-A04D-EBB44CCC1FF8}">
      <dgm:prSet/>
      <dgm:spPr/>
      <dgm:t>
        <a:bodyPr/>
        <a:lstStyle/>
        <a:p>
          <a:r>
            <a:rPr lang="en-US" dirty="0">
              <a:latin typeface="Times New Roman" panose="02020603050405020304" pitchFamily="18" charset="0"/>
              <a:cs typeface="Times New Roman" panose="02020603050405020304" pitchFamily="18" charset="0"/>
            </a:rPr>
            <a:t>Problem</a:t>
          </a:r>
        </a:p>
      </dgm:t>
    </dgm:pt>
    <dgm:pt modelId="{87219BDF-A716-4A59-B278-FB694798B9F8}" type="parTrans" cxnId="{09B34F59-B9E7-4492-9E02-C81369D0FFB7}">
      <dgm:prSet/>
      <dgm:spPr/>
      <dgm:t>
        <a:bodyPr/>
        <a:lstStyle/>
        <a:p>
          <a:endParaRPr lang="en-US"/>
        </a:p>
      </dgm:t>
    </dgm:pt>
    <dgm:pt modelId="{FCFE4316-E6D8-4BD8-A3A5-3FD72E0CAE03}" type="sibTrans" cxnId="{09B34F59-B9E7-4492-9E02-C81369D0FFB7}">
      <dgm:prSet/>
      <dgm:spPr/>
      <dgm:t>
        <a:bodyPr/>
        <a:lstStyle/>
        <a:p>
          <a:endParaRPr lang="en-US"/>
        </a:p>
      </dgm:t>
    </dgm:pt>
    <dgm:pt modelId="{E3AC8A91-5938-4563-BD66-C13AFE6E8356}">
      <dgm:prSet/>
      <dgm:spPr/>
      <dgm:t>
        <a:bodyPr/>
        <a:lstStyle/>
        <a:p>
          <a:r>
            <a:rPr lang="en-US" dirty="0">
              <a:latin typeface="Times New Roman" panose="02020603050405020304" pitchFamily="18" charset="0"/>
              <a:cs typeface="Times New Roman" panose="02020603050405020304" pitchFamily="18" charset="0"/>
            </a:rPr>
            <a:t>It is extremely difficult to keep track of current events with the 24-hours news cycle and multitude of platforms that publish news.</a:t>
          </a:r>
        </a:p>
      </dgm:t>
    </dgm:pt>
    <dgm:pt modelId="{D2A51D40-E0D8-4872-BAAC-42C0E97F02B6}" type="parTrans" cxnId="{7E9A40EF-39BA-4ED2-8012-BECBD1AFA5DF}">
      <dgm:prSet/>
      <dgm:spPr/>
      <dgm:t>
        <a:bodyPr/>
        <a:lstStyle/>
        <a:p>
          <a:endParaRPr lang="en-US"/>
        </a:p>
      </dgm:t>
    </dgm:pt>
    <dgm:pt modelId="{94DC5B32-A629-4CE3-AD40-474B4FD531A0}" type="sibTrans" cxnId="{7E9A40EF-39BA-4ED2-8012-BECBD1AFA5DF}">
      <dgm:prSet/>
      <dgm:spPr/>
      <dgm:t>
        <a:bodyPr/>
        <a:lstStyle/>
        <a:p>
          <a:endParaRPr lang="en-US"/>
        </a:p>
      </dgm:t>
    </dgm:pt>
    <dgm:pt modelId="{FDE065CA-E419-470C-AFE7-BB3278500F43}">
      <dgm:prSet/>
      <dgm:spPr/>
      <dgm:t>
        <a:bodyPr/>
        <a:lstStyle/>
        <a:p>
          <a:r>
            <a:rPr lang="en-US" dirty="0">
              <a:latin typeface="Times New Roman" panose="02020603050405020304" pitchFamily="18" charset="0"/>
              <a:cs typeface="Times New Roman" panose="02020603050405020304" pitchFamily="18" charset="0"/>
            </a:rPr>
            <a:t>It is impossible to deduce the personal importance or relevance of stories</a:t>
          </a:r>
        </a:p>
      </dgm:t>
    </dgm:pt>
    <dgm:pt modelId="{A82443AF-645C-458D-B306-88A8648D3912}" type="parTrans" cxnId="{A09D52C5-DCC9-408A-BC72-3884ED12BA3F}">
      <dgm:prSet/>
      <dgm:spPr/>
      <dgm:t>
        <a:bodyPr/>
        <a:lstStyle/>
        <a:p>
          <a:endParaRPr lang="en-US"/>
        </a:p>
      </dgm:t>
    </dgm:pt>
    <dgm:pt modelId="{D775E3B0-CB56-4032-B90E-11259B946DC4}" type="sibTrans" cxnId="{A09D52C5-DCC9-408A-BC72-3884ED12BA3F}">
      <dgm:prSet/>
      <dgm:spPr/>
      <dgm:t>
        <a:bodyPr/>
        <a:lstStyle/>
        <a:p>
          <a:endParaRPr lang="en-US"/>
        </a:p>
      </dgm:t>
    </dgm:pt>
    <dgm:pt modelId="{6D2A8581-00A3-47F0-9DEB-8D3B34F86EC5}">
      <dgm:prSet/>
      <dgm:spPr/>
      <dgm:t>
        <a:bodyPr/>
        <a:lstStyle/>
        <a:p>
          <a:r>
            <a:rPr lang="en-US" dirty="0">
              <a:latin typeface="Times New Roman" panose="02020603050405020304" pitchFamily="18" charset="0"/>
              <a:cs typeface="Times New Roman" panose="02020603050405020304" pitchFamily="18" charset="0"/>
            </a:rPr>
            <a:t>Data Needed</a:t>
          </a:r>
        </a:p>
      </dgm:t>
    </dgm:pt>
    <dgm:pt modelId="{519C460F-BDA5-4772-A29E-587D987F64D4}" type="parTrans" cxnId="{AFA6AB45-6AD8-4491-8594-1B1D576B1161}">
      <dgm:prSet/>
      <dgm:spPr/>
      <dgm:t>
        <a:bodyPr/>
        <a:lstStyle/>
        <a:p>
          <a:endParaRPr lang="en-US"/>
        </a:p>
      </dgm:t>
    </dgm:pt>
    <dgm:pt modelId="{A6636FD4-9269-494F-A88D-CB2998CF3C86}" type="sibTrans" cxnId="{AFA6AB45-6AD8-4491-8594-1B1D576B1161}">
      <dgm:prSet/>
      <dgm:spPr/>
      <dgm:t>
        <a:bodyPr/>
        <a:lstStyle/>
        <a:p>
          <a:endParaRPr lang="en-US"/>
        </a:p>
      </dgm:t>
    </dgm:pt>
    <dgm:pt modelId="{EB0FB42B-5187-46E4-ABCD-8B08DD805AD3}">
      <dgm:prSet/>
      <dgm:spPr/>
      <dgm:t>
        <a:bodyPr/>
        <a:lstStyle/>
        <a:p>
          <a:r>
            <a:rPr lang="en-US" dirty="0">
              <a:latin typeface="Times New Roman" panose="02020603050405020304" pitchFamily="18" charset="0"/>
              <a:cs typeface="Times New Roman" panose="02020603050405020304" pitchFamily="18" charset="0"/>
            </a:rPr>
            <a:t>News Articles</a:t>
          </a:r>
        </a:p>
      </dgm:t>
    </dgm:pt>
    <dgm:pt modelId="{EEABEAA5-A145-4054-AECF-4D182374DEF2}" type="parTrans" cxnId="{50EB0DAA-97CA-4AB0-9845-C5E9D492BF69}">
      <dgm:prSet/>
      <dgm:spPr/>
      <dgm:t>
        <a:bodyPr/>
        <a:lstStyle/>
        <a:p>
          <a:endParaRPr lang="en-US"/>
        </a:p>
      </dgm:t>
    </dgm:pt>
    <dgm:pt modelId="{9BDF20D3-ED0B-4876-A166-9384C57A38CE}" type="sibTrans" cxnId="{50EB0DAA-97CA-4AB0-9845-C5E9D492BF69}">
      <dgm:prSet/>
      <dgm:spPr/>
      <dgm:t>
        <a:bodyPr/>
        <a:lstStyle/>
        <a:p>
          <a:endParaRPr lang="en-US"/>
        </a:p>
      </dgm:t>
    </dgm:pt>
    <dgm:pt modelId="{EA42EBCC-0A79-40CB-9070-E0E599EFE658}">
      <dgm:prSet/>
      <dgm:spPr/>
      <dgm:t>
        <a:bodyPr/>
        <a:lstStyle/>
        <a:p>
          <a:r>
            <a:rPr lang="en-US" dirty="0">
              <a:latin typeface="Times New Roman" panose="02020603050405020304" pitchFamily="18" charset="0"/>
              <a:cs typeface="Times New Roman" panose="02020603050405020304" pitchFamily="18" charset="0"/>
            </a:rPr>
            <a:t>Headlines, Media Outlet, Publishing Date</a:t>
          </a:r>
        </a:p>
      </dgm:t>
    </dgm:pt>
    <dgm:pt modelId="{6F9BAEAE-2C27-4FE4-A6EC-21A03A0C61AF}" type="parTrans" cxnId="{9607D6FA-B45B-4335-803E-05C27BEBCD37}">
      <dgm:prSet/>
      <dgm:spPr/>
      <dgm:t>
        <a:bodyPr/>
        <a:lstStyle/>
        <a:p>
          <a:endParaRPr lang="en-US"/>
        </a:p>
      </dgm:t>
    </dgm:pt>
    <dgm:pt modelId="{0ECD0293-4A87-423D-89BF-1DB79D60F162}" type="sibTrans" cxnId="{9607D6FA-B45B-4335-803E-05C27BEBCD37}">
      <dgm:prSet/>
      <dgm:spPr/>
      <dgm:t>
        <a:bodyPr/>
        <a:lstStyle/>
        <a:p>
          <a:endParaRPr lang="en-US"/>
        </a:p>
      </dgm:t>
    </dgm:pt>
    <dgm:pt modelId="{4A3AFF6A-DF13-464C-9491-9780F0A6645E}">
      <dgm:prSet/>
      <dgm:spPr/>
      <dgm:t>
        <a:bodyPr/>
        <a:lstStyle/>
        <a:p>
          <a:r>
            <a:rPr lang="en-US" dirty="0">
              <a:latin typeface="Times New Roman" panose="02020603050405020304" pitchFamily="18" charset="0"/>
              <a:cs typeface="Times New Roman" panose="02020603050405020304" pitchFamily="18" charset="0"/>
            </a:rPr>
            <a:t>Data Obtainment</a:t>
          </a:r>
        </a:p>
      </dgm:t>
    </dgm:pt>
    <dgm:pt modelId="{21F964AA-F968-4E4C-BAFC-AFD1B19ACFE8}" type="parTrans" cxnId="{7A339FA5-B870-4724-8777-6CCCEC85FF35}">
      <dgm:prSet/>
      <dgm:spPr/>
      <dgm:t>
        <a:bodyPr/>
        <a:lstStyle/>
        <a:p>
          <a:endParaRPr lang="en-US"/>
        </a:p>
      </dgm:t>
    </dgm:pt>
    <dgm:pt modelId="{3CC30EDE-F516-49B9-A792-D0E1BE29B515}" type="sibTrans" cxnId="{7A339FA5-B870-4724-8777-6CCCEC85FF35}">
      <dgm:prSet/>
      <dgm:spPr/>
      <dgm:t>
        <a:bodyPr/>
        <a:lstStyle/>
        <a:p>
          <a:endParaRPr lang="en-US"/>
        </a:p>
      </dgm:t>
    </dgm:pt>
    <dgm:pt modelId="{B608816F-6C1F-4914-8268-CD70116DC50A}">
      <dgm:prSet/>
      <dgm:spPr/>
      <dgm:t>
        <a:bodyPr/>
        <a:lstStyle/>
        <a:p>
          <a:r>
            <a:rPr lang="en-US" dirty="0">
              <a:latin typeface="Times New Roman" panose="02020603050405020304" pitchFamily="18" charset="0"/>
              <a:cs typeface="Times New Roman" panose="02020603050405020304" pitchFamily="18" charset="0"/>
            </a:rPr>
            <a:t>Google News webpage</a:t>
          </a:r>
        </a:p>
      </dgm:t>
    </dgm:pt>
    <dgm:pt modelId="{737070F9-B39B-4089-987C-DAD8073787C6}" type="parTrans" cxnId="{15A18B5C-3659-4094-8568-76A6D6777C51}">
      <dgm:prSet/>
      <dgm:spPr/>
      <dgm:t>
        <a:bodyPr/>
        <a:lstStyle/>
        <a:p>
          <a:endParaRPr lang="en-US"/>
        </a:p>
      </dgm:t>
    </dgm:pt>
    <dgm:pt modelId="{43A2EE21-82D1-4A98-8FEC-C2327533543C}" type="sibTrans" cxnId="{15A18B5C-3659-4094-8568-76A6D6777C51}">
      <dgm:prSet/>
      <dgm:spPr/>
      <dgm:t>
        <a:bodyPr/>
        <a:lstStyle/>
        <a:p>
          <a:endParaRPr lang="en-US"/>
        </a:p>
      </dgm:t>
    </dgm:pt>
    <dgm:pt modelId="{F90FBAD7-2B9A-4AD6-A9FC-DC3D78432B3C}" type="pres">
      <dgm:prSet presAssocID="{E1DC87CE-2B70-4365-85BC-C1E7DFFA1A2A}" presName="linear" presStyleCnt="0">
        <dgm:presLayoutVars>
          <dgm:dir/>
          <dgm:animLvl val="lvl"/>
          <dgm:resizeHandles val="exact"/>
        </dgm:presLayoutVars>
      </dgm:prSet>
      <dgm:spPr/>
    </dgm:pt>
    <dgm:pt modelId="{770B5B39-1D20-4EB1-B921-6F86901EECA3}" type="pres">
      <dgm:prSet presAssocID="{BAF3090E-A983-416C-A04D-EBB44CCC1FF8}" presName="parentLin" presStyleCnt="0"/>
      <dgm:spPr/>
    </dgm:pt>
    <dgm:pt modelId="{88177E3A-1B41-44AD-B503-B7B796ED9DDD}" type="pres">
      <dgm:prSet presAssocID="{BAF3090E-A983-416C-A04D-EBB44CCC1FF8}" presName="parentLeftMargin" presStyleLbl="node1" presStyleIdx="0" presStyleCnt="3"/>
      <dgm:spPr/>
    </dgm:pt>
    <dgm:pt modelId="{F2470654-54C3-43B1-8CD0-CFA47CD8C083}" type="pres">
      <dgm:prSet presAssocID="{BAF3090E-A983-416C-A04D-EBB44CCC1FF8}" presName="parentText" presStyleLbl="node1" presStyleIdx="0" presStyleCnt="3">
        <dgm:presLayoutVars>
          <dgm:chMax val="0"/>
          <dgm:bulletEnabled val="1"/>
        </dgm:presLayoutVars>
      </dgm:prSet>
      <dgm:spPr/>
    </dgm:pt>
    <dgm:pt modelId="{2D91DF8A-7952-4C06-A6D1-14529B2FE10B}" type="pres">
      <dgm:prSet presAssocID="{BAF3090E-A983-416C-A04D-EBB44CCC1FF8}" presName="negativeSpace" presStyleCnt="0"/>
      <dgm:spPr/>
    </dgm:pt>
    <dgm:pt modelId="{B3506F7F-D6E1-42B1-842D-1F048AAF2E9F}" type="pres">
      <dgm:prSet presAssocID="{BAF3090E-A983-416C-A04D-EBB44CCC1FF8}" presName="childText" presStyleLbl="conFgAcc1" presStyleIdx="0" presStyleCnt="3">
        <dgm:presLayoutVars>
          <dgm:bulletEnabled val="1"/>
        </dgm:presLayoutVars>
      </dgm:prSet>
      <dgm:spPr/>
    </dgm:pt>
    <dgm:pt modelId="{B34B7B35-39B9-4942-BC41-E4C2A66D6477}" type="pres">
      <dgm:prSet presAssocID="{FCFE4316-E6D8-4BD8-A3A5-3FD72E0CAE03}" presName="spaceBetweenRectangles" presStyleCnt="0"/>
      <dgm:spPr/>
    </dgm:pt>
    <dgm:pt modelId="{C97CD61B-5179-4FD1-9695-063FA9369E55}" type="pres">
      <dgm:prSet presAssocID="{6D2A8581-00A3-47F0-9DEB-8D3B34F86EC5}" presName="parentLin" presStyleCnt="0"/>
      <dgm:spPr/>
    </dgm:pt>
    <dgm:pt modelId="{144063A7-E55A-481B-8AD6-02D37CF65920}" type="pres">
      <dgm:prSet presAssocID="{6D2A8581-00A3-47F0-9DEB-8D3B34F86EC5}" presName="parentLeftMargin" presStyleLbl="node1" presStyleIdx="0" presStyleCnt="3"/>
      <dgm:spPr/>
    </dgm:pt>
    <dgm:pt modelId="{47FCC228-54BC-460F-AFEB-59997B2DBD31}" type="pres">
      <dgm:prSet presAssocID="{6D2A8581-00A3-47F0-9DEB-8D3B34F86EC5}" presName="parentText" presStyleLbl="node1" presStyleIdx="1" presStyleCnt="3">
        <dgm:presLayoutVars>
          <dgm:chMax val="0"/>
          <dgm:bulletEnabled val="1"/>
        </dgm:presLayoutVars>
      </dgm:prSet>
      <dgm:spPr/>
    </dgm:pt>
    <dgm:pt modelId="{7EFA15C9-2063-48F5-8700-6B4F4562D0BB}" type="pres">
      <dgm:prSet presAssocID="{6D2A8581-00A3-47F0-9DEB-8D3B34F86EC5}" presName="negativeSpace" presStyleCnt="0"/>
      <dgm:spPr/>
    </dgm:pt>
    <dgm:pt modelId="{6480D55B-6961-4CFD-B5D7-9EF38882D649}" type="pres">
      <dgm:prSet presAssocID="{6D2A8581-00A3-47F0-9DEB-8D3B34F86EC5}" presName="childText" presStyleLbl="conFgAcc1" presStyleIdx="1" presStyleCnt="3">
        <dgm:presLayoutVars>
          <dgm:bulletEnabled val="1"/>
        </dgm:presLayoutVars>
      </dgm:prSet>
      <dgm:spPr/>
    </dgm:pt>
    <dgm:pt modelId="{B889387F-9D64-4509-B603-8E7704616B03}" type="pres">
      <dgm:prSet presAssocID="{A6636FD4-9269-494F-A88D-CB2998CF3C86}" presName="spaceBetweenRectangles" presStyleCnt="0"/>
      <dgm:spPr/>
    </dgm:pt>
    <dgm:pt modelId="{F7206984-624D-4731-A98C-452666F8EB4D}" type="pres">
      <dgm:prSet presAssocID="{4A3AFF6A-DF13-464C-9491-9780F0A6645E}" presName="parentLin" presStyleCnt="0"/>
      <dgm:spPr/>
    </dgm:pt>
    <dgm:pt modelId="{B033BB9A-F461-4B43-A1DB-77F6871BBA65}" type="pres">
      <dgm:prSet presAssocID="{4A3AFF6A-DF13-464C-9491-9780F0A6645E}" presName="parentLeftMargin" presStyleLbl="node1" presStyleIdx="1" presStyleCnt="3"/>
      <dgm:spPr/>
    </dgm:pt>
    <dgm:pt modelId="{6FB92200-94AC-4F48-902E-673629995AA6}" type="pres">
      <dgm:prSet presAssocID="{4A3AFF6A-DF13-464C-9491-9780F0A6645E}" presName="parentText" presStyleLbl="node1" presStyleIdx="2" presStyleCnt="3">
        <dgm:presLayoutVars>
          <dgm:chMax val="0"/>
          <dgm:bulletEnabled val="1"/>
        </dgm:presLayoutVars>
      </dgm:prSet>
      <dgm:spPr/>
    </dgm:pt>
    <dgm:pt modelId="{F39D18B5-7D9F-4F0E-B2E8-99549467721D}" type="pres">
      <dgm:prSet presAssocID="{4A3AFF6A-DF13-464C-9491-9780F0A6645E}" presName="negativeSpace" presStyleCnt="0"/>
      <dgm:spPr/>
    </dgm:pt>
    <dgm:pt modelId="{D7058CAE-A86F-4B1D-AC9C-285A2A658C1B}" type="pres">
      <dgm:prSet presAssocID="{4A3AFF6A-DF13-464C-9491-9780F0A6645E}" presName="childText" presStyleLbl="conFgAcc1" presStyleIdx="2" presStyleCnt="3">
        <dgm:presLayoutVars>
          <dgm:bulletEnabled val="1"/>
        </dgm:presLayoutVars>
      </dgm:prSet>
      <dgm:spPr/>
    </dgm:pt>
  </dgm:ptLst>
  <dgm:cxnLst>
    <dgm:cxn modelId="{D9598A00-AF34-4B9C-87B3-890A9148A099}" type="presOf" srcId="{B608816F-6C1F-4914-8268-CD70116DC50A}" destId="{D7058CAE-A86F-4B1D-AC9C-285A2A658C1B}" srcOrd="0" destOrd="0" presId="urn:microsoft.com/office/officeart/2005/8/layout/list1"/>
    <dgm:cxn modelId="{52D9EC00-07DF-455B-A379-AE3EBBACEB21}" type="presOf" srcId="{EB0FB42B-5187-46E4-ABCD-8B08DD805AD3}" destId="{6480D55B-6961-4CFD-B5D7-9EF38882D649}" srcOrd="0" destOrd="0" presId="urn:microsoft.com/office/officeart/2005/8/layout/list1"/>
    <dgm:cxn modelId="{15A18B5C-3659-4094-8568-76A6D6777C51}" srcId="{4A3AFF6A-DF13-464C-9491-9780F0A6645E}" destId="{B608816F-6C1F-4914-8268-CD70116DC50A}" srcOrd="0" destOrd="0" parTransId="{737070F9-B39B-4089-987C-DAD8073787C6}" sibTransId="{43A2EE21-82D1-4A98-8FEC-C2327533543C}"/>
    <dgm:cxn modelId="{AFA6AB45-6AD8-4491-8594-1B1D576B1161}" srcId="{E1DC87CE-2B70-4365-85BC-C1E7DFFA1A2A}" destId="{6D2A8581-00A3-47F0-9DEB-8D3B34F86EC5}" srcOrd="1" destOrd="0" parTransId="{519C460F-BDA5-4772-A29E-587D987F64D4}" sibTransId="{A6636FD4-9269-494F-A88D-CB2998CF3C86}"/>
    <dgm:cxn modelId="{BB1E8B70-DEDF-43ED-B1D3-A42BB43FBA53}" type="presOf" srcId="{4A3AFF6A-DF13-464C-9491-9780F0A6645E}" destId="{B033BB9A-F461-4B43-A1DB-77F6871BBA65}" srcOrd="0" destOrd="0" presId="urn:microsoft.com/office/officeart/2005/8/layout/list1"/>
    <dgm:cxn modelId="{09B34F59-B9E7-4492-9E02-C81369D0FFB7}" srcId="{E1DC87CE-2B70-4365-85BC-C1E7DFFA1A2A}" destId="{BAF3090E-A983-416C-A04D-EBB44CCC1FF8}" srcOrd="0" destOrd="0" parTransId="{87219BDF-A716-4A59-B278-FB694798B9F8}" sibTransId="{FCFE4316-E6D8-4BD8-A3A5-3FD72E0CAE03}"/>
    <dgm:cxn modelId="{C3F49982-29F2-473C-A6A7-76CA7B103EDC}" type="presOf" srcId="{EA42EBCC-0A79-40CB-9070-E0E599EFE658}" destId="{6480D55B-6961-4CFD-B5D7-9EF38882D649}" srcOrd="0" destOrd="1" presId="urn:microsoft.com/office/officeart/2005/8/layout/list1"/>
    <dgm:cxn modelId="{7A339FA5-B870-4724-8777-6CCCEC85FF35}" srcId="{E1DC87CE-2B70-4365-85BC-C1E7DFFA1A2A}" destId="{4A3AFF6A-DF13-464C-9491-9780F0A6645E}" srcOrd="2" destOrd="0" parTransId="{21F964AA-F968-4E4C-BAFC-AFD1B19ACFE8}" sibTransId="{3CC30EDE-F516-49B9-A792-D0E1BE29B515}"/>
    <dgm:cxn modelId="{50EB0DAA-97CA-4AB0-9845-C5E9D492BF69}" srcId="{6D2A8581-00A3-47F0-9DEB-8D3B34F86EC5}" destId="{EB0FB42B-5187-46E4-ABCD-8B08DD805AD3}" srcOrd="0" destOrd="0" parTransId="{EEABEAA5-A145-4054-AECF-4D182374DEF2}" sibTransId="{9BDF20D3-ED0B-4876-A166-9384C57A38CE}"/>
    <dgm:cxn modelId="{432F10B2-5BCD-4787-B7A1-34A07E3E92E3}" type="presOf" srcId="{BAF3090E-A983-416C-A04D-EBB44CCC1FF8}" destId="{88177E3A-1B41-44AD-B503-B7B796ED9DDD}" srcOrd="0" destOrd="0" presId="urn:microsoft.com/office/officeart/2005/8/layout/list1"/>
    <dgm:cxn modelId="{C87973B7-0E71-4D09-A523-5DDC7ABFF6D1}" type="presOf" srcId="{6D2A8581-00A3-47F0-9DEB-8D3B34F86EC5}" destId="{144063A7-E55A-481B-8AD6-02D37CF65920}" srcOrd="0" destOrd="0" presId="urn:microsoft.com/office/officeart/2005/8/layout/list1"/>
    <dgm:cxn modelId="{CD9AF4B8-E6A9-495E-9B07-756ACA300940}" type="presOf" srcId="{E3AC8A91-5938-4563-BD66-C13AFE6E8356}" destId="{B3506F7F-D6E1-42B1-842D-1F048AAF2E9F}" srcOrd="0" destOrd="0" presId="urn:microsoft.com/office/officeart/2005/8/layout/list1"/>
    <dgm:cxn modelId="{A09D52C5-DCC9-408A-BC72-3884ED12BA3F}" srcId="{BAF3090E-A983-416C-A04D-EBB44CCC1FF8}" destId="{FDE065CA-E419-470C-AFE7-BB3278500F43}" srcOrd="1" destOrd="0" parTransId="{A82443AF-645C-458D-B306-88A8648D3912}" sibTransId="{D775E3B0-CB56-4032-B90E-11259B946DC4}"/>
    <dgm:cxn modelId="{A9EA2BDE-CB8B-4BA2-A387-B23F1A9618B2}" type="presOf" srcId="{4A3AFF6A-DF13-464C-9491-9780F0A6645E}" destId="{6FB92200-94AC-4F48-902E-673629995AA6}" srcOrd="1" destOrd="0" presId="urn:microsoft.com/office/officeart/2005/8/layout/list1"/>
    <dgm:cxn modelId="{2B6536E3-C4E5-4F61-8475-0A9731D50A46}" type="presOf" srcId="{E1DC87CE-2B70-4365-85BC-C1E7DFFA1A2A}" destId="{F90FBAD7-2B9A-4AD6-A9FC-DC3D78432B3C}" srcOrd="0" destOrd="0" presId="urn:microsoft.com/office/officeart/2005/8/layout/list1"/>
    <dgm:cxn modelId="{7E2000EB-CE58-4F9D-BC39-A2408D8C0F2A}" type="presOf" srcId="{FDE065CA-E419-470C-AFE7-BB3278500F43}" destId="{B3506F7F-D6E1-42B1-842D-1F048AAF2E9F}" srcOrd="0" destOrd="1" presId="urn:microsoft.com/office/officeart/2005/8/layout/list1"/>
    <dgm:cxn modelId="{7E9A40EF-39BA-4ED2-8012-BECBD1AFA5DF}" srcId="{BAF3090E-A983-416C-A04D-EBB44CCC1FF8}" destId="{E3AC8A91-5938-4563-BD66-C13AFE6E8356}" srcOrd="0" destOrd="0" parTransId="{D2A51D40-E0D8-4872-BAAC-42C0E97F02B6}" sibTransId="{94DC5B32-A629-4CE3-AD40-474B4FD531A0}"/>
    <dgm:cxn modelId="{592F92F1-72A9-4669-BFFB-A530E567844D}" type="presOf" srcId="{6D2A8581-00A3-47F0-9DEB-8D3B34F86EC5}" destId="{47FCC228-54BC-460F-AFEB-59997B2DBD31}" srcOrd="1" destOrd="0" presId="urn:microsoft.com/office/officeart/2005/8/layout/list1"/>
    <dgm:cxn modelId="{7F7348F2-2C28-4E21-A8C6-54202574A89B}" type="presOf" srcId="{BAF3090E-A983-416C-A04D-EBB44CCC1FF8}" destId="{F2470654-54C3-43B1-8CD0-CFA47CD8C083}" srcOrd="1" destOrd="0" presId="urn:microsoft.com/office/officeart/2005/8/layout/list1"/>
    <dgm:cxn modelId="{9607D6FA-B45B-4335-803E-05C27BEBCD37}" srcId="{EB0FB42B-5187-46E4-ABCD-8B08DD805AD3}" destId="{EA42EBCC-0A79-40CB-9070-E0E599EFE658}" srcOrd="0" destOrd="0" parTransId="{6F9BAEAE-2C27-4FE4-A6EC-21A03A0C61AF}" sibTransId="{0ECD0293-4A87-423D-89BF-1DB79D60F162}"/>
    <dgm:cxn modelId="{0BA8941A-677B-4883-A8AB-F43776D055B1}" type="presParOf" srcId="{F90FBAD7-2B9A-4AD6-A9FC-DC3D78432B3C}" destId="{770B5B39-1D20-4EB1-B921-6F86901EECA3}" srcOrd="0" destOrd="0" presId="urn:microsoft.com/office/officeart/2005/8/layout/list1"/>
    <dgm:cxn modelId="{A7F655F3-C2C8-40EA-80F5-DDF6F6ADE8A0}" type="presParOf" srcId="{770B5B39-1D20-4EB1-B921-6F86901EECA3}" destId="{88177E3A-1B41-44AD-B503-B7B796ED9DDD}" srcOrd="0" destOrd="0" presId="urn:microsoft.com/office/officeart/2005/8/layout/list1"/>
    <dgm:cxn modelId="{E6D702BD-A548-4C1F-A309-14C111EAB930}" type="presParOf" srcId="{770B5B39-1D20-4EB1-B921-6F86901EECA3}" destId="{F2470654-54C3-43B1-8CD0-CFA47CD8C083}" srcOrd="1" destOrd="0" presId="urn:microsoft.com/office/officeart/2005/8/layout/list1"/>
    <dgm:cxn modelId="{03E71213-A748-4EDA-B7C5-2D9032BA1363}" type="presParOf" srcId="{F90FBAD7-2B9A-4AD6-A9FC-DC3D78432B3C}" destId="{2D91DF8A-7952-4C06-A6D1-14529B2FE10B}" srcOrd="1" destOrd="0" presId="urn:microsoft.com/office/officeart/2005/8/layout/list1"/>
    <dgm:cxn modelId="{AF3EAB37-C268-406C-A4CE-6C89F68473A5}" type="presParOf" srcId="{F90FBAD7-2B9A-4AD6-A9FC-DC3D78432B3C}" destId="{B3506F7F-D6E1-42B1-842D-1F048AAF2E9F}" srcOrd="2" destOrd="0" presId="urn:microsoft.com/office/officeart/2005/8/layout/list1"/>
    <dgm:cxn modelId="{2138C7E5-C12B-463C-97BF-A6E03A4611F3}" type="presParOf" srcId="{F90FBAD7-2B9A-4AD6-A9FC-DC3D78432B3C}" destId="{B34B7B35-39B9-4942-BC41-E4C2A66D6477}" srcOrd="3" destOrd="0" presId="urn:microsoft.com/office/officeart/2005/8/layout/list1"/>
    <dgm:cxn modelId="{FD3A0AFF-06DB-4021-B3C9-899D198F6551}" type="presParOf" srcId="{F90FBAD7-2B9A-4AD6-A9FC-DC3D78432B3C}" destId="{C97CD61B-5179-4FD1-9695-063FA9369E55}" srcOrd="4" destOrd="0" presId="urn:microsoft.com/office/officeart/2005/8/layout/list1"/>
    <dgm:cxn modelId="{DF58ED70-948B-4EC6-8FE8-7171B08A9D3D}" type="presParOf" srcId="{C97CD61B-5179-4FD1-9695-063FA9369E55}" destId="{144063A7-E55A-481B-8AD6-02D37CF65920}" srcOrd="0" destOrd="0" presId="urn:microsoft.com/office/officeart/2005/8/layout/list1"/>
    <dgm:cxn modelId="{8730F0AD-E61F-4B74-B859-7489067FA429}" type="presParOf" srcId="{C97CD61B-5179-4FD1-9695-063FA9369E55}" destId="{47FCC228-54BC-460F-AFEB-59997B2DBD31}" srcOrd="1" destOrd="0" presId="urn:microsoft.com/office/officeart/2005/8/layout/list1"/>
    <dgm:cxn modelId="{FB6940FC-A965-4695-BA9C-F3C7736EDF1E}" type="presParOf" srcId="{F90FBAD7-2B9A-4AD6-A9FC-DC3D78432B3C}" destId="{7EFA15C9-2063-48F5-8700-6B4F4562D0BB}" srcOrd="5" destOrd="0" presId="urn:microsoft.com/office/officeart/2005/8/layout/list1"/>
    <dgm:cxn modelId="{13F34827-780A-4DE4-B203-E5EBF9D7B112}" type="presParOf" srcId="{F90FBAD7-2B9A-4AD6-A9FC-DC3D78432B3C}" destId="{6480D55B-6961-4CFD-B5D7-9EF38882D649}" srcOrd="6" destOrd="0" presId="urn:microsoft.com/office/officeart/2005/8/layout/list1"/>
    <dgm:cxn modelId="{3B4347FC-5B39-42C7-80A9-519316730647}" type="presParOf" srcId="{F90FBAD7-2B9A-4AD6-A9FC-DC3D78432B3C}" destId="{B889387F-9D64-4509-B603-8E7704616B03}" srcOrd="7" destOrd="0" presId="urn:microsoft.com/office/officeart/2005/8/layout/list1"/>
    <dgm:cxn modelId="{C2EBCAD0-A63A-4D5D-9558-340A602057D2}" type="presParOf" srcId="{F90FBAD7-2B9A-4AD6-A9FC-DC3D78432B3C}" destId="{F7206984-624D-4731-A98C-452666F8EB4D}" srcOrd="8" destOrd="0" presId="urn:microsoft.com/office/officeart/2005/8/layout/list1"/>
    <dgm:cxn modelId="{A1151178-E96F-43AB-88C7-E8D593CC6D6D}" type="presParOf" srcId="{F7206984-624D-4731-A98C-452666F8EB4D}" destId="{B033BB9A-F461-4B43-A1DB-77F6871BBA65}" srcOrd="0" destOrd="0" presId="urn:microsoft.com/office/officeart/2005/8/layout/list1"/>
    <dgm:cxn modelId="{9BD2BC03-566F-4ED5-81DD-1F2AA471EC2D}" type="presParOf" srcId="{F7206984-624D-4731-A98C-452666F8EB4D}" destId="{6FB92200-94AC-4F48-902E-673629995AA6}" srcOrd="1" destOrd="0" presId="urn:microsoft.com/office/officeart/2005/8/layout/list1"/>
    <dgm:cxn modelId="{7F71B57C-0ED7-47AB-B79C-783E3E6D3AA1}" type="presParOf" srcId="{F90FBAD7-2B9A-4AD6-A9FC-DC3D78432B3C}" destId="{F39D18B5-7D9F-4F0E-B2E8-99549467721D}" srcOrd="9" destOrd="0" presId="urn:microsoft.com/office/officeart/2005/8/layout/list1"/>
    <dgm:cxn modelId="{0185A9BF-DE1D-4A07-BADB-6CB5F285999E}" type="presParOf" srcId="{F90FBAD7-2B9A-4AD6-A9FC-DC3D78432B3C}" destId="{D7058CAE-A86F-4B1D-AC9C-285A2A658C1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EAA6CF-1DAA-46CE-BC4C-491FFA23B4C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1F44DC5-54B5-4550-A34D-57C354880F9A}">
      <dgm:prSet custT="1"/>
      <dgm:spPr/>
      <dgm:t>
        <a:bodyPr/>
        <a:lstStyle/>
        <a:p>
          <a:pPr rtl="0"/>
          <a:r>
            <a:rPr lang="en-US" sz="2000" dirty="0">
              <a:latin typeface="Times New Roman"/>
              <a:cs typeface="Times New Roman"/>
            </a:rPr>
            <a:t>The </a:t>
          </a:r>
          <a:r>
            <a:rPr lang="en-US" sz="2000" b="1" dirty="0">
              <a:latin typeface="Times New Roman"/>
              <a:cs typeface="Times New Roman"/>
            </a:rPr>
            <a:t>News Article Data Pipeline</a:t>
          </a:r>
          <a:r>
            <a:rPr lang="en-US" sz="2000" dirty="0">
              <a:latin typeface="Times New Roman"/>
              <a:cs typeface="Times New Roman"/>
            </a:rPr>
            <a:t> automates news extraction and analysis using Python and AWS Lambda and S3. </a:t>
          </a:r>
        </a:p>
      </dgm:t>
    </dgm:pt>
    <dgm:pt modelId="{2ED5D583-CE4B-4A08-AB59-33BD8DE01BF7}" type="parTrans" cxnId="{00E7EA38-3503-49ED-9069-D5C4387C191B}">
      <dgm:prSet/>
      <dgm:spPr/>
      <dgm:t>
        <a:bodyPr/>
        <a:lstStyle/>
        <a:p>
          <a:endParaRPr lang="en-US"/>
        </a:p>
      </dgm:t>
    </dgm:pt>
    <dgm:pt modelId="{5946EFD4-2DB0-47F3-B862-A2901C5C03D2}" type="sibTrans" cxnId="{00E7EA38-3503-49ED-9069-D5C4387C191B}">
      <dgm:prSet/>
      <dgm:spPr/>
      <dgm:t>
        <a:bodyPr/>
        <a:lstStyle/>
        <a:p>
          <a:endParaRPr lang="en-US"/>
        </a:p>
      </dgm:t>
    </dgm:pt>
    <dgm:pt modelId="{9ECEB422-616A-4F1E-9CF4-19E53C3DEC36}">
      <dgm:prSet custT="1"/>
      <dgm:spPr/>
      <dgm:t>
        <a:bodyPr/>
        <a:lstStyle/>
        <a:p>
          <a:r>
            <a:rPr lang="en-US" sz="2000" dirty="0">
              <a:latin typeface="Times New Roman" panose="02020603050405020304" pitchFamily="18" charset="0"/>
              <a:cs typeface="Times New Roman" panose="02020603050405020304" pitchFamily="18" charset="0"/>
            </a:rPr>
            <a:t>It provides real-time insights into key trends, helping users navigate the 24-hour news cycle effectively with a scalable and reliable solution.</a:t>
          </a:r>
        </a:p>
      </dgm:t>
    </dgm:pt>
    <dgm:pt modelId="{805C449C-563F-478F-A9B0-BEDFEF4A08D5}" type="parTrans" cxnId="{8B372A66-D8E3-4911-AC04-1EB4C14C02D2}">
      <dgm:prSet/>
      <dgm:spPr/>
      <dgm:t>
        <a:bodyPr/>
        <a:lstStyle/>
        <a:p>
          <a:endParaRPr lang="en-US"/>
        </a:p>
      </dgm:t>
    </dgm:pt>
    <dgm:pt modelId="{9C1E3C8F-D1A8-468B-B7AF-CFC53C73034D}" type="sibTrans" cxnId="{8B372A66-D8E3-4911-AC04-1EB4C14C02D2}">
      <dgm:prSet/>
      <dgm:spPr/>
      <dgm:t>
        <a:bodyPr/>
        <a:lstStyle/>
        <a:p>
          <a:endParaRPr lang="en-US"/>
        </a:p>
      </dgm:t>
    </dgm:pt>
    <dgm:pt modelId="{FE50DD9B-02BC-4604-A6D8-C8796EF5A452}" type="pres">
      <dgm:prSet presAssocID="{3DEAA6CF-1DAA-46CE-BC4C-491FFA23B4CD}" presName="root" presStyleCnt="0">
        <dgm:presLayoutVars>
          <dgm:dir/>
          <dgm:resizeHandles val="exact"/>
        </dgm:presLayoutVars>
      </dgm:prSet>
      <dgm:spPr/>
    </dgm:pt>
    <dgm:pt modelId="{8CD92AD2-73C4-482E-9749-752C7DD2D530}" type="pres">
      <dgm:prSet presAssocID="{81F44DC5-54B5-4550-A34D-57C354880F9A}" presName="compNode" presStyleCnt="0"/>
      <dgm:spPr/>
    </dgm:pt>
    <dgm:pt modelId="{EAA56722-BF3F-4DA7-82DD-B72786A06F41}" type="pres">
      <dgm:prSet presAssocID="{81F44DC5-54B5-4550-A34D-57C354880F9A}" presName="bgRect" presStyleLbl="bgShp" presStyleIdx="0" presStyleCnt="2"/>
      <dgm:spPr/>
    </dgm:pt>
    <dgm:pt modelId="{BFFF992D-CEB2-4584-9CC8-92BD0F54DF7B}" type="pres">
      <dgm:prSet presAssocID="{81F44DC5-54B5-4550-A34D-57C354880F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79F74A5-CEA9-47BB-AA1D-798835E077A8}" type="pres">
      <dgm:prSet presAssocID="{81F44DC5-54B5-4550-A34D-57C354880F9A}" presName="spaceRect" presStyleCnt="0"/>
      <dgm:spPr/>
    </dgm:pt>
    <dgm:pt modelId="{8CD4FB4F-DCAE-44E6-8EF5-AC1AAB8BED36}" type="pres">
      <dgm:prSet presAssocID="{81F44DC5-54B5-4550-A34D-57C354880F9A}" presName="parTx" presStyleLbl="revTx" presStyleIdx="0" presStyleCnt="2">
        <dgm:presLayoutVars>
          <dgm:chMax val="0"/>
          <dgm:chPref val="0"/>
        </dgm:presLayoutVars>
      </dgm:prSet>
      <dgm:spPr/>
    </dgm:pt>
    <dgm:pt modelId="{F7231269-BA5A-4526-A406-2AF051CCFEAC}" type="pres">
      <dgm:prSet presAssocID="{5946EFD4-2DB0-47F3-B862-A2901C5C03D2}" presName="sibTrans" presStyleCnt="0"/>
      <dgm:spPr/>
    </dgm:pt>
    <dgm:pt modelId="{2A1B5722-639F-45B2-ABDF-64E1C10C65E1}" type="pres">
      <dgm:prSet presAssocID="{9ECEB422-616A-4F1E-9CF4-19E53C3DEC36}" presName="compNode" presStyleCnt="0"/>
      <dgm:spPr/>
    </dgm:pt>
    <dgm:pt modelId="{4F2FD116-F7BC-498B-9BA0-5DE458C8E9D9}" type="pres">
      <dgm:prSet presAssocID="{9ECEB422-616A-4F1E-9CF4-19E53C3DEC36}" presName="bgRect" presStyleLbl="bgShp" presStyleIdx="1" presStyleCnt="2"/>
      <dgm:spPr/>
    </dgm:pt>
    <dgm:pt modelId="{909FB93F-9B8A-44AF-A780-23C9F573CC9E}" type="pres">
      <dgm:prSet presAssocID="{9ECEB422-616A-4F1E-9CF4-19E53C3DEC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0F8A46F5-68D5-495D-AAE0-FCA0322564F9}" type="pres">
      <dgm:prSet presAssocID="{9ECEB422-616A-4F1E-9CF4-19E53C3DEC36}" presName="spaceRect" presStyleCnt="0"/>
      <dgm:spPr/>
    </dgm:pt>
    <dgm:pt modelId="{6C8E030B-D59C-4ADD-8742-7D4BD6DB5155}" type="pres">
      <dgm:prSet presAssocID="{9ECEB422-616A-4F1E-9CF4-19E53C3DEC36}" presName="parTx" presStyleLbl="revTx" presStyleIdx="1" presStyleCnt="2">
        <dgm:presLayoutVars>
          <dgm:chMax val="0"/>
          <dgm:chPref val="0"/>
        </dgm:presLayoutVars>
      </dgm:prSet>
      <dgm:spPr/>
    </dgm:pt>
  </dgm:ptLst>
  <dgm:cxnLst>
    <dgm:cxn modelId="{00E7EA38-3503-49ED-9069-D5C4387C191B}" srcId="{3DEAA6CF-1DAA-46CE-BC4C-491FFA23B4CD}" destId="{81F44DC5-54B5-4550-A34D-57C354880F9A}" srcOrd="0" destOrd="0" parTransId="{2ED5D583-CE4B-4A08-AB59-33BD8DE01BF7}" sibTransId="{5946EFD4-2DB0-47F3-B862-A2901C5C03D2}"/>
    <dgm:cxn modelId="{8B372A66-D8E3-4911-AC04-1EB4C14C02D2}" srcId="{3DEAA6CF-1DAA-46CE-BC4C-491FFA23B4CD}" destId="{9ECEB422-616A-4F1E-9CF4-19E53C3DEC36}" srcOrd="1" destOrd="0" parTransId="{805C449C-563F-478F-A9B0-BEDFEF4A08D5}" sibTransId="{9C1E3C8F-D1A8-468B-B7AF-CFC53C73034D}"/>
    <dgm:cxn modelId="{6D76DE70-8D3B-4707-8C34-2C6E042E553A}" type="presOf" srcId="{3DEAA6CF-1DAA-46CE-BC4C-491FFA23B4CD}" destId="{FE50DD9B-02BC-4604-A6D8-C8796EF5A452}" srcOrd="0" destOrd="0" presId="urn:microsoft.com/office/officeart/2018/2/layout/IconVerticalSolidList"/>
    <dgm:cxn modelId="{D29F3979-BA7E-404E-B111-6E2F3EB0E7FB}" type="presOf" srcId="{9ECEB422-616A-4F1E-9CF4-19E53C3DEC36}" destId="{6C8E030B-D59C-4ADD-8742-7D4BD6DB5155}" srcOrd="0" destOrd="0" presId="urn:microsoft.com/office/officeart/2018/2/layout/IconVerticalSolidList"/>
    <dgm:cxn modelId="{35141682-63F1-48F0-84BE-76B243806C78}" type="presOf" srcId="{81F44DC5-54B5-4550-A34D-57C354880F9A}" destId="{8CD4FB4F-DCAE-44E6-8EF5-AC1AAB8BED36}" srcOrd="0" destOrd="0" presId="urn:microsoft.com/office/officeart/2018/2/layout/IconVerticalSolidList"/>
    <dgm:cxn modelId="{AD0BC6C3-20B3-4D45-AB29-C1C05EEB32CF}" type="presParOf" srcId="{FE50DD9B-02BC-4604-A6D8-C8796EF5A452}" destId="{8CD92AD2-73C4-482E-9749-752C7DD2D530}" srcOrd="0" destOrd="0" presId="urn:microsoft.com/office/officeart/2018/2/layout/IconVerticalSolidList"/>
    <dgm:cxn modelId="{376DE0CC-AB54-450D-8F6B-C8EFE77E9405}" type="presParOf" srcId="{8CD92AD2-73C4-482E-9749-752C7DD2D530}" destId="{EAA56722-BF3F-4DA7-82DD-B72786A06F41}" srcOrd="0" destOrd="0" presId="urn:microsoft.com/office/officeart/2018/2/layout/IconVerticalSolidList"/>
    <dgm:cxn modelId="{069BF47F-3587-44D7-B97D-FC08792CC063}" type="presParOf" srcId="{8CD92AD2-73C4-482E-9749-752C7DD2D530}" destId="{BFFF992D-CEB2-4584-9CC8-92BD0F54DF7B}" srcOrd="1" destOrd="0" presId="urn:microsoft.com/office/officeart/2018/2/layout/IconVerticalSolidList"/>
    <dgm:cxn modelId="{28A2F29A-675A-4F6E-BBA8-D945C37ED594}" type="presParOf" srcId="{8CD92AD2-73C4-482E-9749-752C7DD2D530}" destId="{A79F74A5-CEA9-47BB-AA1D-798835E077A8}" srcOrd="2" destOrd="0" presId="urn:microsoft.com/office/officeart/2018/2/layout/IconVerticalSolidList"/>
    <dgm:cxn modelId="{699FC892-2057-45E8-A776-1BF8DC8D7C8C}" type="presParOf" srcId="{8CD92AD2-73C4-482E-9749-752C7DD2D530}" destId="{8CD4FB4F-DCAE-44E6-8EF5-AC1AAB8BED36}" srcOrd="3" destOrd="0" presId="urn:microsoft.com/office/officeart/2018/2/layout/IconVerticalSolidList"/>
    <dgm:cxn modelId="{3D4DAB98-F7C8-4352-BBF8-793DE68506B6}" type="presParOf" srcId="{FE50DD9B-02BC-4604-A6D8-C8796EF5A452}" destId="{F7231269-BA5A-4526-A406-2AF051CCFEAC}" srcOrd="1" destOrd="0" presId="urn:microsoft.com/office/officeart/2018/2/layout/IconVerticalSolidList"/>
    <dgm:cxn modelId="{FBBBCE22-F399-4C33-BBD9-56CA1E20343C}" type="presParOf" srcId="{FE50DD9B-02BC-4604-A6D8-C8796EF5A452}" destId="{2A1B5722-639F-45B2-ABDF-64E1C10C65E1}" srcOrd="2" destOrd="0" presId="urn:microsoft.com/office/officeart/2018/2/layout/IconVerticalSolidList"/>
    <dgm:cxn modelId="{85216890-CE0A-4ECC-9A2E-BF0BD8207A10}" type="presParOf" srcId="{2A1B5722-639F-45B2-ABDF-64E1C10C65E1}" destId="{4F2FD116-F7BC-498B-9BA0-5DE458C8E9D9}" srcOrd="0" destOrd="0" presId="urn:microsoft.com/office/officeart/2018/2/layout/IconVerticalSolidList"/>
    <dgm:cxn modelId="{DD6D0E74-10D8-4FE7-BF81-DC6A4E02E80A}" type="presParOf" srcId="{2A1B5722-639F-45B2-ABDF-64E1C10C65E1}" destId="{909FB93F-9B8A-44AF-A780-23C9F573CC9E}" srcOrd="1" destOrd="0" presId="urn:microsoft.com/office/officeart/2018/2/layout/IconVerticalSolidList"/>
    <dgm:cxn modelId="{97C751D8-0137-4845-894B-434A4D69117A}" type="presParOf" srcId="{2A1B5722-639F-45B2-ABDF-64E1C10C65E1}" destId="{0F8A46F5-68D5-495D-AAE0-FCA0322564F9}" srcOrd="2" destOrd="0" presId="urn:microsoft.com/office/officeart/2018/2/layout/IconVerticalSolidList"/>
    <dgm:cxn modelId="{0194717E-BF17-4F62-A828-E3758FA2AE5C}" type="presParOf" srcId="{2A1B5722-639F-45B2-ABDF-64E1C10C65E1}" destId="{6C8E030B-D59C-4ADD-8742-7D4BD6DB51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6AE1C-6B81-4F33-A598-3DE01E91AD9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BF13DC-6BC2-4F5B-9B1B-4A1323F6D202}">
      <dgm:prSet custT="1"/>
      <dgm:spPr/>
      <dgm:t>
        <a:bodyPr/>
        <a:lstStyle/>
        <a:p>
          <a:r>
            <a:rPr lang="en-US" sz="2000" dirty="0">
              <a:latin typeface="Times New Roman" panose="02020603050405020304" pitchFamily="18" charset="0"/>
              <a:cs typeface="Times New Roman" panose="02020603050405020304" pitchFamily="18" charset="0"/>
            </a:rPr>
            <a:t>This project showcases the integration of cloud computing and data science to analyze news trends efficiently. </a:t>
          </a:r>
        </a:p>
      </dgm:t>
    </dgm:pt>
    <dgm:pt modelId="{9605E6B6-4988-438A-981F-03E46956A835}" type="parTrans" cxnId="{C0593C74-7687-457A-B126-EB6DECE7BAC2}">
      <dgm:prSet/>
      <dgm:spPr/>
      <dgm:t>
        <a:bodyPr/>
        <a:lstStyle/>
        <a:p>
          <a:endParaRPr lang="en-US"/>
        </a:p>
      </dgm:t>
    </dgm:pt>
    <dgm:pt modelId="{11FF6453-93E6-487B-95D8-0C817DC98923}" type="sibTrans" cxnId="{C0593C74-7687-457A-B126-EB6DECE7BAC2}">
      <dgm:prSet/>
      <dgm:spPr/>
      <dgm:t>
        <a:bodyPr/>
        <a:lstStyle/>
        <a:p>
          <a:endParaRPr lang="en-US"/>
        </a:p>
      </dgm:t>
    </dgm:pt>
    <dgm:pt modelId="{C88B8EAB-8513-477B-B158-E35BB1606D98}">
      <dgm:prSet custT="1"/>
      <dgm:spPr/>
      <dgm:t>
        <a:bodyPr/>
        <a:lstStyle/>
        <a:p>
          <a:r>
            <a:rPr lang="en-US" sz="2000" dirty="0">
              <a:latin typeface="Times New Roman" panose="02020603050405020304" pitchFamily="18" charset="0"/>
              <a:cs typeface="Times New Roman" panose="02020603050405020304" pitchFamily="18" charset="0"/>
            </a:rPr>
            <a:t>Future improvements include expanding data sources and adding sentiment analysis for deeper insights.</a:t>
          </a:r>
        </a:p>
      </dgm:t>
    </dgm:pt>
    <dgm:pt modelId="{DD9B27C9-0324-4A1D-B14B-713CE53BDCA7}" type="parTrans" cxnId="{10FF6893-084E-4F4E-A2EC-32B9902E4631}">
      <dgm:prSet/>
      <dgm:spPr/>
      <dgm:t>
        <a:bodyPr/>
        <a:lstStyle/>
        <a:p>
          <a:endParaRPr lang="en-US"/>
        </a:p>
      </dgm:t>
    </dgm:pt>
    <dgm:pt modelId="{9550E3C8-91DD-424C-BCDC-B073EA7C4351}" type="sibTrans" cxnId="{10FF6893-084E-4F4E-A2EC-32B9902E4631}">
      <dgm:prSet/>
      <dgm:spPr/>
      <dgm:t>
        <a:bodyPr/>
        <a:lstStyle/>
        <a:p>
          <a:endParaRPr lang="en-US"/>
        </a:p>
      </dgm:t>
    </dgm:pt>
    <dgm:pt modelId="{E31FAAD4-1CD2-4E51-BBC2-4F84AAEDD3DE}" type="pres">
      <dgm:prSet presAssocID="{E0E6AE1C-6B81-4F33-A598-3DE01E91AD93}" presName="root" presStyleCnt="0">
        <dgm:presLayoutVars>
          <dgm:dir/>
          <dgm:resizeHandles val="exact"/>
        </dgm:presLayoutVars>
      </dgm:prSet>
      <dgm:spPr/>
    </dgm:pt>
    <dgm:pt modelId="{539C7AB6-8C10-4D7E-A458-95527431E5C3}" type="pres">
      <dgm:prSet presAssocID="{B6BF13DC-6BC2-4F5B-9B1B-4A1323F6D202}" presName="compNode" presStyleCnt="0"/>
      <dgm:spPr/>
    </dgm:pt>
    <dgm:pt modelId="{AD3BB778-FB46-4FFD-84E6-37A91EA5EA23}" type="pres">
      <dgm:prSet presAssocID="{B6BF13DC-6BC2-4F5B-9B1B-4A1323F6D202}" presName="bgRect" presStyleLbl="bgShp" presStyleIdx="0" presStyleCnt="2"/>
      <dgm:spPr/>
    </dgm:pt>
    <dgm:pt modelId="{3F961A39-E9AC-4958-98AB-36F9D8008314}" type="pres">
      <dgm:prSet presAssocID="{B6BF13DC-6BC2-4F5B-9B1B-4A1323F6D2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A0B83FB2-A7D6-4670-A67B-5D0758F6CFA3}" type="pres">
      <dgm:prSet presAssocID="{B6BF13DC-6BC2-4F5B-9B1B-4A1323F6D202}" presName="spaceRect" presStyleCnt="0"/>
      <dgm:spPr/>
    </dgm:pt>
    <dgm:pt modelId="{8BA3E0A4-83E7-40DB-8FB3-1F86FB66D4B5}" type="pres">
      <dgm:prSet presAssocID="{B6BF13DC-6BC2-4F5B-9B1B-4A1323F6D202}" presName="parTx" presStyleLbl="revTx" presStyleIdx="0" presStyleCnt="2">
        <dgm:presLayoutVars>
          <dgm:chMax val="0"/>
          <dgm:chPref val="0"/>
        </dgm:presLayoutVars>
      </dgm:prSet>
      <dgm:spPr/>
    </dgm:pt>
    <dgm:pt modelId="{BC41A47B-234D-4A38-BF62-643A1EA03BA1}" type="pres">
      <dgm:prSet presAssocID="{11FF6453-93E6-487B-95D8-0C817DC98923}" presName="sibTrans" presStyleCnt="0"/>
      <dgm:spPr/>
    </dgm:pt>
    <dgm:pt modelId="{F37FB434-F167-408B-A06E-DAC10B9A2E14}" type="pres">
      <dgm:prSet presAssocID="{C88B8EAB-8513-477B-B158-E35BB1606D98}" presName="compNode" presStyleCnt="0"/>
      <dgm:spPr/>
    </dgm:pt>
    <dgm:pt modelId="{20E0F00F-85A7-448D-BF53-736EE444882C}" type="pres">
      <dgm:prSet presAssocID="{C88B8EAB-8513-477B-B158-E35BB1606D98}" presName="bgRect" presStyleLbl="bgShp" presStyleIdx="1" presStyleCnt="2"/>
      <dgm:spPr/>
    </dgm:pt>
    <dgm:pt modelId="{7F668EC8-CC2C-4001-988F-1DEE76DA442F}" type="pres">
      <dgm:prSet presAssocID="{C88B8EAB-8513-477B-B158-E35BB1606D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9533DB1-CBDA-4143-AE36-19AEAEC9DF4E}" type="pres">
      <dgm:prSet presAssocID="{C88B8EAB-8513-477B-B158-E35BB1606D98}" presName="spaceRect" presStyleCnt="0"/>
      <dgm:spPr/>
    </dgm:pt>
    <dgm:pt modelId="{E02C1AF9-A548-4270-B4D7-3D2BEC9DDB85}" type="pres">
      <dgm:prSet presAssocID="{C88B8EAB-8513-477B-B158-E35BB1606D98}" presName="parTx" presStyleLbl="revTx" presStyleIdx="1" presStyleCnt="2">
        <dgm:presLayoutVars>
          <dgm:chMax val="0"/>
          <dgm:chPref val="0"/>
        </dgm:presLayoutVars>
      </dgm:prSet>
      <dgm:spPr/>
    </dgm:pt>
  </dgm:ptLst>
  <dgm:cxnLst>
    <dgm:cxn modelId="{9602F625-8706-4A3F-A8EE-B9B1711C00E1}" type="presOf" srcId="{B6BF13DC-6BC2-4F5B-9B1B-4A1323F6D202}" destId="{8BA3E0A4-83E7-40DB-8FB3-1F86FB66D4B5}" srcOrd="0" destOrd="0" presId="urn:microsoft.com/office/officeart/2018/2/layout/IconVerticalSolidList"/>
    <dgm:cxn modelId="{C0593C74-7687-457A-B126-EB6DECE7BAC2}" srcId="{E0E6AE1C-6B81-4F33-A598-3DE01E91AD93}" destId="{B6BF13DC-6BC2-4F5B-9B1B-4A1323F6D202}" srcOrd="0" destOrd="0" parTransId="{9605E6B6-4988-438A-981F-03E46956A835}" sibTransId="{11FF6453-93E6-487B-95D8-0C817DC98923}"/>
    <dgm:cxn modelId="{10FF6893-084E-4F4E-A2EC-32B9902E4631}" srcId="{E0E6AE1C-6B81-4F33-A598-3DE01E91AD93}" destId="{C88B8EAB-8513-477B-B158-E35BB1606D98}" srcOrd="1" destOrd="0" parTransId="{DD9B27C9-0324-4A1D-B14B-713CE53BDCA7}" sibTransId="{9550E3C8-91DD-424C-BCDC-B073EA7C4351}"/>
    <dgm:cxn modelId="{844EE1B0-EDB4-4B9D-9594-2C94C9D25396}" type="presOf" srcId="{C88B8EAB-8513-477B-B158-E35BB1606D98}" destId="{E02C1AF9-A548-4270-B4D7-3D2BEC9DDB85}" srcOrd="0" destOrd="0" presId="urn:microsoft.com/office/officeart/2018/2/layout/IconVerticalSolidList"/>
    <dgm:cxn modelId="{C93B19D0-9F12-4984-A892-57CEBFAEB9E9}" type="presOf" srcId="{E0E6AE1C-6B81-4F33-A598-3DE01E91AD93}" destId="{E31FAAD4-1CD2-4E51-BBC2-4F84AAEDD3DE}" srcOrd="0" destOrd="0" presId="urn:microsoft.com/office/officeart/2018/2/layout/IconVerticalSolidList"/>
    <dgm:cxn modelId="{6A5F2BF5-31D1-4ABA-B429-57269AE1171E}" type="presParOf" srcId="{E31FAAD4-1CD2-4E51-BBC2-4F84AAEDD3DE}" destId="{539C7AB6-8C10-4D7E-A458-95527431E5C3}" srcOrd="0" destOrd="0" presId="urn:microsoft.com/office/officeart/2018/2/layout/IconVerticalSolidList"/>
    <dgm:cxn modelId="{D7B8BE03-4547-4715-AB85-7194B9F36AFA}" type="presParOf" srcId="{539C7AB6-8C10-4D7E-A458-95527431E5C3}" destId="{AD3BB778-FB46-4FFD-84E6-37A91EA5EA23}" srcOrd="0" destOrd="0" presId="urn:microsoft.com/office/officeart/2018/2/layout/IconVerticalSolidList"/>
    <dgm:cxn modelId="{73ABE5C5-EF83-4807-8337-EF2F14BF4D0B}" type="presParOf" srcId="{539C7AB6-8C10-4D7E-A458-95527431E5C3}" destId="{3F961A39-E9AC-4958-98AB-36F9D8008314}" srcOrd="1" destOrd="0" presId="urn:microsoft.com/office/officeart/2018/2/layout/IconVerticalSolidList"/>
    <dgm:cxn modelId="{9FE0ACEB-5DB9-4BC5-9E20-5C70D7F6CC39}" type="presParOf" srcId="{539C7AB6-8C10-4D7E-A458-95527431E5C3}" destId="{A0B83FB2-A7D6-4670-A67B-5D0758F6CFA3}" srcOrd="2" destOrd="0" presId="urn:microsoft.com/office/officeart/2018/2/layout/IconVerticalSolidList"/>
    <dgm:cxn modelId="{CDD63A9E-59F7-4991-9532-13E79E71E997}" type="presParOf" srcId="{539C7AB6-8C10-4D7E-A458-95527431E5C3}" destId="{8BA3E0A4-83E7-40DB-8FB3-1F86FB66D4B5}" srcOrd="3" destOrd="0" presId="urn:microsoft.com/office/officeart/2018/2/layout/IconVerticalSolidList"/>
    <dgm:cxn modelId="{12047B31-4538-4B92-BDF1-D2F554CB4CB6}" type="presParOf" srcId="{E31FAAD4-1CD2-4E51-BBC2-4F84AAEDD3DE}" destId="{BC41A47B-234D-4A38-BF62-643A1EA03BA1}" srcOrd="1" destOrd="0" presId="urn:microsoft.com/office/officeart/2018/2/layout/IconVerticalSolidList"/>
    <dgm:cxn modelId="{A5D28AE6-53DF-4AC2-8066-4703E14DC36C}" type="presParOf" srcId="{E31FAAD4-1CD2-4E51-BBC2-4F84AAEDD3DE}" destId="{F37FB434-F167-408B-A06E-DAC10B9A2E14}" srcOrd="2" destOrd="0" presId="urn:microsoft.com/office/officeart/2018/2/layout/IconVerticalSolidList"/>
    <dgm:cxn modelId="{64A1E823-A099-42B7-8076-446640F4E4D1}" type="presParOf" srcId="{F37FB434-F167-408B-A06E-DAC10B9A2E14}" destId="{20E0F00F-85A7-448D-BF53-736EE444882C}" srcOrd="0" destOrd="0" presId="urn:microsoft.com/office/officeart/2018/2/layout/IconVerticalSolidList"/>
    <dgm:cxn modelId="{95F861CD-B823-43EC-B2C3-F426DD87B4D9}" type="presParOf" srcId="{F37FB434-F167-408B-A06E-DAC10B9A2E14}" destId="{7F668EC8-CC2C-4001-988F-1DEE76DA442F}" srcOrd="1" destOrd="0" presId="urn:microsoft.com/office/officeart/2018/2/layout/IconVerticalSolidList"/>
    <dgm:cxn modelId="{39A7FC1E-63AB-4C8E-BAB4-FD9096D20D0F}" type="presParOf" srcId="{F37FB434-F167-408B-A06E-DAC10B9A2E14}" destId="{49533DB1-CBDA-4143-AE36-19AEAEC9DF4E}" srcOrd="2" destOrd="0" presId="urn:microsoft.com/office/officeart/2018/2/layout/IconVerticalSolidList"/>
    <dgm:cxn modelId="{C40FEF39-DAB6-4094-AD97-00C78AE97A63}" type="presParOf" srcId="{F37FB434-F167-408B-A06E-DAC10B9A2E14}" destId="{E02C1AF9-A548-4270-B4D7-3D2BEC9DDB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06F7F-D6E1-42B1-842D-1F048AAF2E9F}">
      <dsp:nvSpPr>
        <dsp:cNvPr id="0" name=""/>
        <dsp:cNvSpPr/>
      </dsp:nvSpPr>
      <dsp:spPr>
        <a:xfrm>
          <a:off x="0" y="368630"/>
          <a:ext cx="5669280" cy="17955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99" tIns="395732" rIns="43999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It is extremely difficult to keep track of current events with the 24-hours news cycle and multitude of platforms that publish news.</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It is impossible to deduce the personal importance or relevance of stories</a:t>
          </a:r>
        </a:p>
      </dsp:txBody>
      <dsp:txXfrm>
        <a:off x="0" y="368630"/>
        <a:ext cx="5669280" cy="1795500"/>
      </dsp:txXfrm>
    </dsp:sp>
    <dsp:sp modelId="{F2470654-54C3-43B1-8CD0-CFA47CD8C083}">
      <dsp:nvSpPr>
        <dsp:cNvPr id="0" name=""/>
        <dsp:cNvSpPr/>
      </dsp:nvSpPr>
      <dsp:spPr>
        <a:xfrm>
          <a:off x="283464" y="88190"/>
          <a:ext cx="3968496" cy="56088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0000" tIns="0" rIns="150000" bIns="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Problem</a:t>
          </a:r>
        </a:p>
      </dsp:txBody>
      <dsp:txXfrm>
        <a:off x="310844" y="115570"/>
        <a:ext cx="3913736" cy="506120"/>
      </dsp:txXfrm>
    </dsp:sp>
    <dsp:sp modelId="{6480D55B-6961-4CFD-B5D7-9EF38882D649}">
      <dsp:nvSpPr>
        <dsp:cNvPr id="0" name=""/>
        <dsp:cNvSpPr/>
      </dsp:nvSpPr>
      <dsp:spPr>
        <a:xfrm>
          <a:off x="0" y="2547171"/>
          <a:ext cx="5669280" cy="10773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99" tIns="395732" rIns="43999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News Articles</a:t>
          </a:r>
        </a:p>
        <a:p>
          <a:pPr marL="342900" lvl="2"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Headlines, Media Outlet, Publishing Date</a:t>
          </a:r>
        </a:p>
      </dsp:txBody>
      <dsp:txXfrm>
        <a:off x="0" y="2547171"/>
        <a:ext cx="5669280" cy="1077300"/>
      </dsp:txXfrm>
    </dsp:sp>
    <dsp:sp modelId="{47FCC228-54BC-460F-AFEB-59997B2DBD31}">
      <dsp:nvSpPr>
        <dsp:cNvPr id="0" name=""/>
        <dsp:cNvSpPr/>
      </dsp:nvSpPr>
      <dsp:spPr>
        <a:xfrm>
          <a:off x="283464" y="2266731"/>
          <a:ext cx="3968496" cy="56088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0000" tIns="0" rIns="150000" bIns="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Data Needed</a:t>
          </a:r>
        </a:p>
      </dsp:txBody>
      <dsp:txXfrm>
        <a:off x="310844" y="2294111"/>
        <a:ext cx="3913736" cy="506120"/>
      </dsp:txXfrm>
    </dsp:sp>
    <dsp:sp modelId="{D7058CAE-A86F-4B1D-AC9C-285A2A658C1B}">
      <dsp:nvSpPr>
        <dsp:cNvPr id="0" name=""/>
        <dsp:cNvSpPr/>
      </dsp:nvSpPr>
      <dsp:spPr>
        <a:xfrm>
          <a:off x="0" y="4007511"/>
          <a:ext cx="5669280" cy="7780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99" tIns="395732" rIns="43999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Google News webpage</a:t>
          </a:r>
        </a:p>
      </dsp:txBody>
      <dsp:txXfrm>
        <a:off x="0" y="4007511"/>
        <a:ext cx="5669280" cy="778050"/>
      </dsp:txXfrm>
    </dsp:sp>
    <dsp:sp modelId="{6FB92200-94AC-4F48-902E-673629995AA6}">
      <dsp:nvSpPr>
        <dsp:cNvPr id="0" name=""/>
        <dsp:cNvSpPr/>
      </dsp:nvSpPr>
      <dsp:spPr>
        <a:xfrm>
          <a:off x="283464" y="3727071"/>
          <a:ext cx="3968496" cy="56088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0000" tIns="0" rIns="150000" bIns="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Data Obtainment</a:t>
          </a:r>
        </a:p>
      </dsp:txBody>
      <dsp:txXfrm>
        <a:off x="310844" y="3754451"/>
        <a:ext cx="3913736"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56722-BF3F-4DA7-82DD-B72786A06F41}">
      <dsp:nvSpPr>
        <dsp:cNvPr id="0" name=""/>
        <dsp:cNvSpPr/>
      </dsp:nvSpPr>
      <dsp:spPr>
        <a:xfrm>
          <a:off x="0" y="866279"/>
          <a:ext cx="11466576" cy="15992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F992D-CEB2-4584-9CC8-92BD0F54DF7B}">
      <dsp:nvSpPr>
        <dsp:cNvPr id="0" name=""/>
        <dsp:cNvSpPr/>
      </dsp:nvSpPr>
      <dsp:spPr>
        <a:xfrm>
          <a:off x="483783" y="1226118"/>
          <a:ext cx="879607" cy="8796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4FB4F-DCAE-44E6-8EF5-AC1AAB8BED36}">
      <dsp:nvSpPr>
        <dsp:cNvPr id="0" name=""/>
        <dsp:cNvSpPr/>
      </dsp:nvSpPr>
      <dsp:spPr>
        <a:xfrm>
          <a:off x="1847174" y="866279"/>
          <a:ext cx="9619401" cy="1599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58" tIns="169258" rIns="169258" bIns="169258"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Times New Roman"/>
              <a:cs typeface="Times New Roman"/>
            </a:rPr>
            <a:t>The </a:t>
          </a:r>
          <a:r>
            <a:rPr lang="en-US" sz="2000" b="1" kern="1200" dirty="0">
              <a:latin typeface="Times New Roman"/>
              <a:cs typeface="Times New Roman"/>
            </a:rPr>
            <a:t>News Article Data Pipeline</a:t>
          </a:r>
          <a:r>
            <a:rPr lang="en-US" sz="2000" kern="1200" dirty="0">
              <a:latin typeface="Times New Roman"/>
              <a:cs typeface="Times New Roman"/>
            </a:rPr>
            <a:t> automates news extraction and analysis using Python and AWS Lambda and S3. </a:t>
          </a:r>
        </a:p>
      </dsp:txBody>
      <dsp:txXfrm>
        <a:off x="1847174" y="866279"/>
        <a:ext cx="9619401" cy="1599285"/>
      </dsp:txXfrm>
    </dsp:sp>
    <dsp:sp modelId="{4F2FD116-F7BC-498B-9BA0-5DE458C8E9D9}">
      <dsp:nvSpPr>
        <dsp:cNvPr id="0" name=""/>
        <dsp:cNvSpPr/>
      </dsp:nvSpPr>
      <dsp:spPr>
        <a:xfrm>
          <a:off x="0" y="2865386"/>
          <a:ext cx="11466576" cy="15992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FB93F-9B8A-44AF-A780-23C9F573CC9E}">
      <dsp:nvSpPr>
        <dsp:cNvPr id="0" name=""/>
        <dsp:cNvSpPr/>
      </dsp:nvSpPr>
      <dsp:spPr>
        <a:xfrm>
          <a:off x="483783" y="3225225"/>
          <a:ext cx="879607" cy="8796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8E030B-D59C-4ADD-8742-7D4BD6DB5155}">
      <dsp:nvSpPr>
        <dsp:cNvPr id="0" name=""/>
        <dsp:cNvSpPr/>
      </dsp:nvSpPr>
      <dsp:spPr>
        <a:xfrm>
          <a:off x="1847174" y="2865386"/>
          <a:ext cx="9619401" cy="1599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58" tIns="169258" rIns="169258" bIns="169258"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It provides real-time insights into key trends, helping users navigate the 24-hour news cycle effectively with a scalable and reliable solution.</a:t>
          </a:r>
        </a:p>
      </dsp:txBody>
      <dsp:txXfrm>
        <a:off x="1847174" y="2865386"/>
        <a:ext cx="9619401" cy="1599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BB778-FB46-4FFD-84E6-37A91EA5EA23}">
      <dsp:nvSpPr>
        <dsp:cNvPr id="0" name=""/>
        <dsp:cNvSpPr/>
      </dsp:nvSpPr>
      <dsp:spPr>
        <a:xfrm>
          <a:off x="0" y="866279"/>
          <a:ext cx="11466576" cy="15992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61A39-E9AC-4958-98AB-36F9D8008314}">
      <dsp:nvSpPr>
        <dsp:cNvPr id="0" name=""/>
        <dsp:cNvSpPr/>
      </dsp:nvSpPr>
      <dsp:spPr>
        <a:xfrm>
          <a:off x="483783" y="1226118"/>
          <a:ext cx="879607" cy="8796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A3E0A4-83E7-40DB-8FB3-1F86FB66D4B5}">
      <dsp:nvSpPr>
        <dsp:cNvPr id="0" name=""/>
        <dsp:cNvSpPr/>
      </dsp:nvSpPr>
      <dsp:spPr>
        <a:xfrm>
          <a:off x="1847174" y="866279"/>
          <a:ext cx="9619401" cy="1599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58" tIns="169258" rIns="169258" bIns="169258"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This project showcases the integration of cloud computing and data science to analyze news trends efficiently. </a:t>
          </a:r>
        </a:p>
      </dsp:txBody>
      <dsp:txXfrm>
        <a:off x="1847174" y="866279"/>
        <a:ext cx="9619401" cy="1599285"/>
      </dsp:txXfrm>
    </dsp:sp>
    <dsp:sp modelId="{20E0F00F-85A7-448D-BF53-736EE444882C}">
      <dsp:nvSpPr>
        <dsp:cNvPr id="0" name=""/>
        <dsp:cNvSpPr/>
      </dsp:nvSpPr>
      <dsp:spPr>
        <a:xfrm>
          <a:off x="0" y="2865386"/>
          <a:ext cx="11466576" cy="159928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68EC8-CC2C-4001-988F-1DEE76DA442F}">
      <dsp:nvSpPr>
        <dsp:cNvPr id="0" name=""/>
        <dsp:cNvSpPr/>
      </dsp:nvSpPr>
      <dsp:spPr>
        <a:xfrm>
          <a:off x="483783" y="3225225"/>
          <a:ext cx="879607" cy="8796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C1AF9-A548-4270-B4D7-3D2BEC9DDB85}">
      <dsp:nvSpPr>
        <dsp:cNvPr id="0" name=""/>
        <dsp:cNvSpPr/>
      </dsp:nvSpPr>
      <dsp:spPr>
        <a:xfrm>
          <a:off x="1847174" y="2865386"/>
          <a:ext cx="9619401" cy="1599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58" tIns="169258" rIns="169258" bIns="169258"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Future improvements include expanding data sources and adding sentiment analysis for deeper insights.</a:t>
          </a:r>
        </a:p>
      </dsp:txBody>
      <dsp:txXfrm>
        <a:off x="1847174" y="2865386"/>
        <a:ext cx="9619401" cy="15992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107539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AWS Architecture Icons at </a:t>
            </a:r>
            <a:r>
              <a:rPr lang="en-US">
                <a:hlinkClick r:id="rId3"/>
              </a:rPr>
              <a:t>https://aws.amazon.com/architecture/icons</a:t>
            </a:r>
            <a:r>
              <a:rPr lang="en-US"/>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you walk through the architecture, make sure that you relate back to the business requirements and the AWS Well-Architected Framework (</a:t>
            </a:r>
            <a:r>
              <a:rPr lang="en-US">
                <a:hlinkClick r:id="rId4"/>
              </a:rPr>
              <a:t>https://docs.aws.amazon.com/wellarchitected/latest/framework/welcome.html</a:t>
            </a:r>
            <a:r>
              <a:rPr lang="en-US"/>
              <a:t>).</a:t>
            </a:r>
          </a:p>
          <a:p>
            <a:endParaRPr lang="en-US"/>
          </a:p>
          <a:p>
            <a:r>
              <a:rPr lang="en-US"/>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powell48/News-Article-Data-Pipeline" TargetMode="External"/><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
            <a:extLst>
              <a:ext uri="{FF2B5EF4-FFF2-40B4-BE49-F238E27FC236}">
                <a16:creationId xmlns:a16="http://schemas.microsoft.com/office/drawing/2014/main" id="{A86406AC-74BE-2674-1D9F-EF49EF29CEF8}"/>
              </a:ext>
            </a:extLst>
          </p:cNvPr>
          <p:cNvSpPr>
            <a:spLocks noGrp="1"/>
          </p:cNvSpPr>
          <p:nvPr>
            <p:ph type="sldNum" idx="97"/>
          </p:nvPr>
        </p:nvSpPr>
        <p:spPr>
          <a:xfrm>
            <a:off x="11347704" y="6446520"/>
            <a:ext cx="484632" cy="228600"/>
          </a:xfrm>
        </p:spPr>
        <p:txBody>
          <a:bodyPr/>
          <a:lstStyle/>
          <a:p>
            <a:pPr>
              <a:spcAft>
                <a:spcPts val="600"/>
              </a:spcAft>
            </a:pPr>
            <a:fld id="{4037B1B0-0345-4E15-985A-6BECCDBE474F}" type="slidenum">
              <a:rPr lang="en-US" smtClean="0">
                <a:latin typeface="Times New Roman" panose="02020603050405020304" pitchFamily="18" charset="0"/>
                <a:cs typeface="Times New Roman" panose="02020603050405020304" pitchFamily="18" charset="0"/>
              </a:rPr>
              <a:pPr>
                <a:spcAft>
                  <a:spcPts val="600"/>
                </a:spcAft>
              </a:pPr>
              <a:t>1</a:t>
            </a:fld>
            <a:endParaRPr lang="en-US">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A0F06D60-083E-5172-09AB-B4441630677C}"/>
              </a:ext>
            </a:extLst>
          </p:cNvPr>
          <p:cNvSpPr txBox="1">
            <a:spLocks/>
          </p:cNvSpPr>
          <p:nvPr/>
        </p:nvSpPr>
        <p:spPr>
          <a:xfrm>
            <a:off x="457200" y="2503472"/>
            <a:ext cx="8946292" cy="16733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rgbClr val="232F3E"/>
                </a:solidFill>
                <a:latin typeface="Amazon Ember display"/>
              </a:defRPr>
            </a:lvl1pPr>
          </a:lstStyle>
          <a:p>
            <a:pPr>
              <a:spcBef>
                <a:spcPts val="0"/>
              </a:spcBef>
              <a:spcAft>
                <a:spcPts val="600"/>
              </a:spcAft>
            </a:pPr>
            <a:r>
              <a:rPr lang="en-US" sz="4800" b="1" kern="1200" dirty="0">
                <a:solidFill>
                  <a:schemeClr val="bg1"/>
                </a:solidFill>
                <a:latin typeface="Times New Roman" panose="02020603050405020304" pitchFamily="18" charset="0"/>
                <a:cs typeface="Times New Roman" panose="02020603050405020304" pitchFamily="18" charset="0"/>
              </a:rPr>
              <a:t>News Article Data Pipeline</a:t>
            </a:r>
          </a:p>
        </p:txBody>
      </p:sp>
      <p:sp>
        <p:nvSpPr>
          <p:cNvPr id="13" name="Subtitle 2">
            <a:extLst>
              <a:ext uri="{FF2B5EF4-FFF2-40B4-BE49-F238E27FC236}">
                <a16:creationId xmlns:a16="http://schemas.microsoft.com/office/drawing/2014/main" id="{33ED692E-44E9-B383-CEBF-C00247F112C7}"/>
              </a:ext>
            </a:extLst>
          </p:cNvPr>
          <p:cNvSpPr txBox="1">
            <a:spLocks/>
          </p:cNvSpPr>
          <p:nvPr/>
        </p:nvSpPr>
        <p:spPr>
          <a:xfrm>
            <a:off x="457200" y="4224832"/>
            <a:ext cx="8946292" cy="995898"/>
          </a:xfrm>
          <a:prstGeom prst="rect">
            <a:avLst/>
          </a:prstGeom>
        </p:spPr>
        <p:txBody>
          <a:bodyPr vert="horz" lIns="91440" tIns="45720" rIns="91440" bIns="45720" rtlCol="0">
            <a:normAutofit/>
          </a:bodyPr>
          <a:lstStyle>
            <a:lvl1pPr algn="l" defTabSz="914400" rtl="0" eaLnBrk="1" latinLnBrk="0" hangingPunct="1">
              <a:lnSpc>
                <a:spcPct val="90000"/>
              </a:lnSpc>
              <a:spcBef>
                <a:spcPts val="0"/>
              </a:spcBef>
              <a:spcAft>
                <a:spcPts val="0"/>
              </a:spcAft>
              <a:buNone/>
              <a:defRPr sz="4800" kern="1200">
                <a:solidFill>
                  <a:schemeClr val="bg1"/>
                </a:solidFill>
                <a:latin typeface="Amazon Ember Display Heavy"/>
              </a:defRPr>
            </a:lvl1pPr>
          </a:lstStyle>
          <a:p>
            <a:pPr>
              <a:spcAft>
                <a:spcPts val="600"/>
              </a:spcAft>
            </a:pPr>
            <a:r>
              <a:rPr lang="en-US" sz="3200" kern="1200" dirty="0">
                <a:latin typeface="Times New Roman" panose="02020603050405020304" pitchFamily="18" charset="0"/>
                <a:cs typeface="Times New Roman" panose="02020603050405020304" pitchFamily="18" charset="0"/>
              </a:rPr>
              <a:t>                                                                                                                                       </a:t>
            </a:r>
            <a:r>
              <a:rPr lang="en-US" sz="2200" b="1" kern="1200" dirty="0">
                <a:latin typeface="Times New Roman" panose="02020603050405020304" pitchFamily="18" charset="0"/>
                <a:cs typeface="Times New Roman" panose="02020603050405020304" pitchFamily="18" charset="0"/>
              </a:rPr>
              <a:t>Course Number: DSCI-6007</a:t>
            </a:r>
            <a:endParaRPr lang="en-US" sz="3200" b="1"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7BB51E-6C0F-E258-447C-85F28DA0A44A}"/>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EFC5F6C-1818-E347-8E66-C8528E44714B}"/>
              </a:ext>
            </a:extLst>
          </p:cNvPr>
          <p:cNvSpPr>
            <a:spLocks noGrp="1"/>
          </p:cNvSpPr>
          <p:nvPr>
            <p:ph type="title" idx="1"/>
          </p:nvPr>
        </p:nvSpPr>
        <p:spPr>
          <a:xfrm>
            <a:off x="365760" y="182880"/>
            <a:ext cx="11466576" cy="289591"/>
          </a:xfrm>
        </p:spPr>
        <p:txBody>
          <a:bodyPr/>
          <a:lstStyle/>
          <a:p>
            <a:r>
              <a:rPr lang="en-US" sz="3600" b="1" dirty="0">
                <a:latin typeface="Times New Roman" panose="02020603050405020304" pitchFamily="18" charset="0"/>
                <a:cs typeface="Times New Roman" panose="02020603050405020304" pitchFamily="18" charset="0"/>
              </a:rPr>
              <a:t>Operationalization</a:t>
            </a:r>
            <a:endParaRPr lang="en-US"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47D7F8B-D83E-7E17-A306-CCB383D9252D}"/>
              </a:ext>
            </a:extLst>
          </p:cNvPr>
          <p:cNvSpPr txBox="1"/>
          <p:nvPr/>
        </p:nvSpPr>
        <p:spPr>
          <a:xfrm>
            <a:off x="445770" y="1954530"/>
            <a:ext cx="10271760" cy="2264081"/>
          </a:xfrm>
          <a:prstGeom prst="rect">
            <a:avLst/>
          </a:prstGeom>
          <a:noFill/>
        </p:spPr>
        <p:txBody>
          <a:bodyPr wrap="square" rtlCol="0">
            <a:spAutoFit/>
          </a:bodyPr>
          <a:lstStyle/>
          <a:p>
            <a:pPr>
              <a:lnSpc>
                <a:spcPct val="150000"/>
              </a:lnSpc>
            </a:pPr>
            <a:r>
              <a:rPr lang="en-US" sz="2000" b="1" dirty="0">
                <a:latin typeface="Times New Roman" panose="02020603050405020304" pitchFamily="18" charset="0"/>
                <a:cs typeface="Times New Roman" panose="02020603050405020304" pitchFamily="18" charset="0"/>
              </a:rPr>
              <a:t>Added Value for End Users</a:t>
            </a:r>
            <a:r>
              <a:rPr lang="en-US" sz="20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real-time insights into news trends.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Scalable for processing vast amounts of data efficiently.</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Usability for journalists, researchers, and other end-users to understand prevalent topics.</a:t>
            </a:r>
          </a:p>
          <a:p>
            <a:pPr>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76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A8CA22-8090-1B3E-A78A-C1A9BAF94380}"/>
              </a:ext>
            </a:extLst>
          </p:cNvPr>
          <p:cNvSpPr>
            <a:spLocks noGrp="1"/>
          </p:cNvSpPr>
          <p:nvPr>
            <p:ph type="sldNum" idx="97"/>
          </p:nvPr>
        </p:nvSpPr>
        <p:spPr>
          <a:xfrm>
            <a:off x="11347704" y="6446520"/>
            <a:ext cx="484632" cy="228600"/>
          </a:xfrm>
        </p:spPr>
        <p:txBody>
          <a:bodyPr vert="horz" lIns="0" tIns="0" rIns="0" bIns="0" rtlCol="0" anchor="ctr">
            <a:normAutofit/>
          </a:bodyPr>
          <a:lstStyle/>
          <a:p>
            <a:pPr>
              <a:spcAft>
                <a:spcPts val="600"/>
              </a:spcAft>
            </a:pPr>
            <a:fld id="{4037B1B0-0345-4E15-985A-6BECCDBE474F}" type="slidenum">
              <a:rPr lang="en-US" smtClean="0">
                <a:latin typeface="Times New Roman" panose="02020603050405020304" pitchFamily="18" charset="0"/>
                <a:cs typeface="Times New Roman" panose="02020603050405020304" pitchFamily="18" charset="0"/>
              </a:rPr>
              <a:pPr>
                <a:spcAft>
                  <a:spcPts val="600"/>
                </a:spcAft>
              </a:pPr>
              <a:t>11</a:t>
            </a:fld>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87ED5BA-9349-F2E5-3126-D0DBEDC40D15}"/>
              </a:ext>
            </a:extLst>
          </p:cNvPr>
          <p:cNvSpPr>
            <a:spLocks noGrp="1"/>
          </p:cNvSpPr>
          <p:nvPr>
            <p:ph type="title" idx="1"/>
          </p:nvPr>
        </p:nvSpPr>
        <p:spPr>
          <a:xfrm>
            <a:off x="365760" y="301752"/>
            <a:ext cx="11466576" cy="731318"/>
          </a:xfrm>
        </p:spPr>
        <p:txBody>
          <a:bodyPr vert="horz" lIns="91440" tIns="45720" rIns="91440" bIns="45720" rtlCol="0" anchor="ctr">
            <a:normAutofit/>
          </a:bodyPr>
          <a:lstStyle/>
          <a:p>
            <a:r>
              <a:rPr lang="en-US" b="1" kern="1200" dirty="0">
                <a:latin typeface="Times New Roman" panose="02020603050405020304" pitchFamily="18" charset="0"/>
                <a:cs typeface="Times New Roman" panose="02020603050405020304" pitchFamily="18" charset="0"/>
              </a:rPr>
              <a:t>Results</a:t>
            </a:r>
          </a:p>
        </p:txBody>
      </p:sp>
      <p:sp>
        <p:nvSpPr>
          <p:cNvPr id="4" name="TextBox 3">
            <a:extLst>
              <a:ext uri="{FF2B5EF4-FFF2-40B4-BE49-F238E27FC236}">
                <a16:creationId xmlns:a16="http://schemas.microsoft.com/office/drawing/2014/main" id="{B0E6F940-172A-8659-0410-D2BE404D008A}"/>
              </a:ext>
            </a:extLst>
          </p:cNvPr>
          <p:cNvSpPr txBox="1"/>
          <p:nvPr/>
        </p:nvSpPr>
        <p:spPr>
          <a:xfrm>
            <a:off x="365760" y="1097280"/>
            <a:ext cx="5669280" cy="5330952"/>
          </a:xfrm>
          <a:prstGeom prst="rect">
            <a:avLst/>
          </a:prstGeom>
        </p:spPr>
        <p:txBody>
          <a:bodyPr vert="horz" lIns="91440" tIns="45720" rIns="91440" bIns="45720" rtlCol="0">
            <a:normAutofit/>
          </a:bodyPr>
          <a:lstStyle/>
          <a:p>
            <a:pPr>
              <a:lnSpc>
                <a:spcPct val="90000"/>
              </a:lnSpc>
              <a:spcAft>
                <a:spcPts val="1200"/>
              </a:spcAft>
            </a:pPr>
            <a:r>
              <a:rPr lang="en-US" sz="2000" b="1" dirty="0">
                <a:solidFill>
                  <a:srgbClr val="232F3E"/>
                </a:solidFill>
                <a:latin typeface="Times New Roman" panose="02020603050405020304" pitchFamily="18" charset="0"/>
                <a:cs typeface="Times New Roman" panose="02020603050405020304" pitchFamily="18" charset="0"/>
              </a:rPr>
              <a:t>Key Topics Identified</a:t>
            </a:r>
            <a:r>
              <a:rPr lang="en-US" sz="2000" dirty="0">
                <a:solidFill>
                  <a:srgbClr val="232F3E"/>
                </a:solidFill>
                <a:latin typeface="Times New Roman" panose="02020603050405020304" pitchFamily="18" charset="0"/>
                <a:cs typeface="Times New Roman" panose="02020603050405020304" pitchFamily="18" charset="0"/>
              </a:rPr>
              <a:t>:</a:t>
            </a:r>
          </a:p>
          <a:p>
            <a:pPr>
              <a:lnSpc>
                <a:spcPct val="90000"/>
              </a:lnSpc>
              <a:spcAft>
                <a:spcPts val="1200"/>
              </a:spcAft>
            </a:pPr>
            <a:r>
              <a:rPr lang="en-US" sz="2000" b="1" u="sng" dirty="0">
                <a:solidFill>
                  <a:srgbClr val="232F3E"/>
                </a:solidFill>
                <a:latin typeface="Times New Roman" panose="02020603050405020304" pitchFamily="18" charset="0"/>
                <a:cs typeface="Times New Roman" panose="02020603050405020304" pitchFamily="18" charset="0"/>
              </a:rPr>
              <a:t>Notre Dame Reopening:</a:t>
            </a:r>
          </a:p>
          <a:p>
            <a:pPr marL="228600" indent="-228600">
              <a:lnSpc>
                <a:spcPct val="90000"/>
              </a:lnSpc>
              <a:spcAft>
                <a:spcPts val="1200"/>
              </a:spcAft>
              <a:buFont typeface="Amazon Ember Display"/>
              <a:buChar char="•"/>
            </a:pPr>
            <a:r>
              <a:rPr lang="en-US" sz="2000" dirty="0">
                <a:solidFill>
                  <a:srgbClr val="232F3E"/>
                </a:solidFill>
                <a:latin typeface="Times New Roman" panose="02020603050405020304" pitchFamily="18" charset="0"/>
                <a:cs typeface="Times New Roman" panose="02020603050405020304" pitchFamily="18" charset="0"/>
              </a:rPr>
              <a:t>Global headlines on reopening event.</a:t>
            </a:r>
          </a:p>
          <a:p>
            <a:pPr marL="228600" indent="-228600">
              <a:lnSpc>
                <a:spcPct val="90000"/>
              </a:lnSpc>
              <a:spcAft>
                <a:spcPts val="1200"/>
              </a:spcAft>
              <a:buFont typeface="Amazon Ember Display"/>
              <a:buChar char="•"/>
            </a:pPr>
            <a:r>
              <a:rPr lang="en-US" sz="2000" dirty="0">
                <a:solidFill>
                  <a:srgbClr val="232F3E"/>
                </a:solidFill>
                <a:latin typeface="Times New Roman" panose="02020603050405020304" pitchFamily="18" charset="0"/>
                <a:cs typeface="Times New Roman" panose="02020603050405020304" pitchFamily="18" charset="0"/>
              </a:rPr>
              <a:t>Keywords: Notre Dame, Paris, cathedral, reopening.</a:t>
            </a:r>
          </a:p>
          <a:p>
            <a:pPr>
              <a:lnSpc>
                <a:spcPct val="90000"/>
              </a:lnSpc>
              <a:spcAft>
                <a:spcPts val="1200"/>
              </a:spcAft>
            </a:pPr>
            <a:r>
              <a:rPr lang="en-US" sz="2000" b="1" u="sng" dirty="0">
                <a:solidFill>
                  <a:srgbClr val="232F3E"/>
                </a:solidFill>
                <a:latin typeface="Times New Roman" panose="02020603050405020304" pitchFamily="18" charset="0"/>
                <a:cs typeface="Times New Roman" panose="02020603050405020304" pitchFamily="18" charset="0"/>
              </a:rPr>
              <a:t>Syrian Conflict:</a:t>
            </a:r>
          </a:p>
          <a:p>
            <a:pPr marL="228600" indent="-228600">
              <a:lnSpc>
                <a:spcPct val="90000"/>
              </a:lnSpc>
              <a:spcAft>
                <a:spcPts val="1200"/>
              </a:spcAft>
              <a:buFont typeface="Amazon Ember Display"/>
              <a:buChar char="•"/>
            </a:pPr>
            <a:r>
              <a:rPr lang="en-US" sz="2000" dirty="0">
                <a:solidFill>
                  <a:srgbClr val="232F3E"/>
                </a:solidFill>
                <a:latin typeface="Times New Roman" panose="02020603050405020304" pitchFamily="18" charset="0"/>
                <a:cs typeface="Times New Roman" panose="02020603050405020304" pitchFamily="18" charset="0"/>
              </a:rPr>
              <a:t>Escalating tensions in Damascus.</a:t>
            </a:r>
          </a:p>
          <a:p>
            <a:pPr marL="228600" indent="-228600">
              <a:lnSpc>
                <a:spcPct val="90000"/>
              </a:lnSpc>
              <a:spcAft>
                <a:spcPts val="1200"/>
              </a:spcAft>
              <a:buFont typeface="Amazon Ember Display"/>
              <a:buChar char="•"/>
            </a:pPr>
            <a:r>
              <a:rPr lang="en-US" sz="2000" dirty="0">
                <a:solidFill>
                  <a:srgbClr val="232F3E"/>
                </a:solidFill>
                <a:latin typeface="Times New Roman" panose="02020603050405020304" pitchFamily="18" charset="0"/>
                <a:cs typeface="Times New Roman" panose="02020603050405020304" pitchFamily="18" charset="0"/>
              </a:rPr>
              <a:t>Keywords: Damascus, rebels, Assad.</a:t>
            </a:r>
          </a:p>
          <a:p>
            <a:pPr>
              <a:lnSpc>
                <a:spcPct val="90000"/>
              </a:lnSpc>
              <a:spcAft>
                <a:spcPts val="1200"/>
              </a:spcAft>
            </a:pPr>
            <a:r>
              <a:rPr lang="en-US" sz="2000" b="1" u="sng" dirty="0">
                <a:solidFill>
                  <a:srgbClr val="232F3E"/>
                </a:solidFill>
                <a:latin typeface="Times New Roman" panose="02020603050405020304" pitchFamily="18" charset="0"/>
                <a:cs typeface="Times New Roman" panose="02020603050405020304" pitchFamily="18" charset="0"/>
              </a:rPr>
              <a:t>Visualizations</a:t>
            </a:r>
            <a:r>
              <a:rPr lang="en-US" sz="2000" u="sng" dirty="0">
                <a:solidFill>
                  <a:srgbClr val="232F3E"/>
                </a:solidFill>
                <a:latin typeface="Times New Roman" panose="02020603050405020304" pitchFamily="18" charset="0"/>
                <a:cs typeface="Times New Roman" panose="02020603050405020304" pitchFamily="18" charset="0"/>
              </a:rPr>
              <a:t>:</a:t>
            </a:r>
          </a:p>
          <a:p>
            <a:pPr marL="228600" indent="-228600">
              <a:lnSpc>
                <a:spcPct val="90000"/>
              </a:lnSpc>
              <a:spcAft>
                <a:spcPts val="1200"/>
              </a:spcAft>
              <a:buFont typeface="Amazon Ember Display"/>
              <a:buChar char="•"/>
            </a:pPr>
            <a:r>
              <a:rPr lang="en-US" sz="2000" dirty="0">
                <a:solidFill>
                  <a:srgbClr val="232F3E"/>
                </a:solidFill>
                <a:latin typeface="Times New Roman" panose="02020603050405020304" pitchFamily="18" charset="0"/>
                <a:cs typeface="Times New Roman" panose="02020603050405020304" pitchFamily="18" charset="0"/>
              </a:rPr>
              <a:t>Word clouds and topic distributions.</a:t>
            </a:r>
          </a:p>
          <a:p>
            <a:pPr marL="228600" indent="-228600">
              <a:lnSpc>
                <a:spcPct val="90000"/>
              </a:lnSpc>
              <a:spcAft>
                <a:spcPts val="1200"/>
              </a:spcAft>
              <a:buFont typeface="Amazon Ember Display"/>
              <a:buChar char="•"/>
            </a:pPr>
            <a:endParaRPr lang="en-US" sz="2400" dirty="0">
              <a:solidFill>
                <a:srgbClr val="232F3E"/>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1589C29-27FC-2370-C790-B81C5AE78B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35192" y="2309111"/>
            <a:ext cx="6456468" cy="2239778"/>
          </a:xfrm>
          <a:prstGeom prst="rect">
            <a:avLst/>
          </a:prstGeom>
          <a:solidFill>
            <a:srgbClr val="FFFFFF"/>
          </a:solidFill>
        </p:spPr>
      </p:pic>
    </p:spTree>
    <p:extLst>
      <p:ext uri="{BB962C8B-B14F-4D97-AF65-F5344CB8AC3E}">
        <p14:creationId xmlns:p14="http://schemas.microsoft.com/office/powerpoint/2010/main" val="249808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61812-1031-04B1-40C5-65BB1536F6CC}"/>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12</a:t>
            </a:fld>
            <a:endParaRPr lang="en-US"/>
          </a:p>
        </p:txBody>
      </p:sp>
      <p:sp>
        <p:nvSpPr>
          <p:cNvPr id="13" name="Title 2">
            <a:extLst>
              <a:ext uri="{FF2B5EF4-FFF2-40B4-BE49-F238E27FC236}">
                <a16:creationId xmlns:a16="http://schemas.microsoft.com/office/drawing/2014/main" id="{B8D97060-EEE3-AF8C-A7CC-9E0F0140DB04}"/>
              </a:ext>
            </a:extLst>
          </p:cNvPr>
          <p:cNvSpPr>
            <a:spLocks noGrp="1"/>
          </p:cNvSpPr>
          <p:nvPr>
            <p:ph type="title" idx="1"/>
          </p:nvPr>
        </p:nvSpPr>
        <p:spPr>
          <a:xfrm>
            <a:off x="362712" y="301752"/>
            <a:ext cx="11466576" cy="731318"/>
          </a:xfrm>
        </p:spPr>
        <p:txBody>
          <a:bodyPr>
            <a:normAutofit/>
          </a:bodyPr>
          <a:lstStyle/>
          <a:p>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62C81F15-4683-F2BE-9F09-11772E1EFE9D}"/>
              </a:ext>
            </a:extLst>
          </p:cNvPr>
          <p:cNvPicPr>
            <a:picLocks noChangeAspect="1"/>
          </p:cNvPicPr>
          <p:nvPr/>
        </p:nvPicPr>
        <p:blipFill>
          <a:blip r:embed="rId2"/>
          <a:stretch>
            <a:fillRect/>
          </a:stretch>
        </p:blipFill>
        <p:spPr>
          <a:xfrm>
            <a:off x="259492" y="1655369"/>
            <a:ext cx="6941407" cy="2336930"/>
          </a:xfrm>
          <a:prstGeom prst="rect">
            <a:avLst/>
          </a:prstGeom>
        </p:spPr>
      </p:pic>
      <p:pic>
        <p:nvPicPr>
          <p:cNvPr id="7" name="Picture 6">
            <a:extLst>
              <a:ext uri="{FF2B5EF4-FFF2-40B4-BE49-F238E27FC236}">
                <a16:creationId xmlns:a16="http://schemas.microsoft.com/office/drawing/2014/main" id="{12F9241C-D951-842A-290C-C0511280B86A}"/>
              </a:ext>
            </a:extLst>
          </p:cNvPr>
          <p:cNvPicPr>
            <a:picLocks noChangeAspect="1"/>
          </p:cNvPicPr>
          <p:nvPr/>
        </p:nvPicPr>
        <p:blipFill>
          <a:blip r:embed="rId3"/>
          <a:srcRect r="38389" b="2"/>
          <a:stretch/>
        </p:blipFill>
        <p:spPr>
          <a:xfrm>
            <a:off x="7220362" y="1836976"/>
            <a:ext cx="4605878" cy="4148974"/>
          </a:xfrm>
          <a:prstGeom prst="rect">
            <a:avLst/>
          </a:prstGeom>
          <a:noFill/>
        </p:spPr>
      </p:pic>
    </p:spTree>
    <p:extLst>
      <p:ext uri="{BB962C8B-B14F-4D97-AF65-F5344CB8AC3E}">
        <p14:creationId xmlns:p14="http://schemas.microsoft.com/office/powerpoint/2010/main" val="2538464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13</a:t>
            </a:fld>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b="1" dirty="0">
                <a:latin typeface="Times New Roman" panose="02020603050405020304" pitchFamily="18" charset="0"/>
                <a:cs typeface="Times New Roman" panose="02020603050405020304" pitchFamily="18" charset="0"/>
              </a:rPr>
              <a:t>Lessons learned</a:t>
            </a:r>
          </a:p>
        </p:txBody>
      </p:sp>
      <p:sp>
        <p:nvSpPr>
          <p:cNvPr id="5" name="Rectangle 2">
            <a:extLst>
              <a:ext uri="{FF2B5EF4-FFF2-40B4-BE49-F238E27FC236}">
                <a16:creationId xmlns:a16="http://schemas.microsoft.com/office/drawing/2014/main" id="{ABD9114A-B8A5-8A0B-660C-58E1D430843E}"/>
              </a:ext>
            </a:extLst>
          </p:cNvPr>
          <p:cNvSpPr>
            <a:spLocks noGrp="1" noChangeArrowheads="1"/>
          </p:cNvSpPr>
          <p:nvPr>
            <p:ph idx="2"/>
          </p:nvPr>
        </p:nvSpPr>
        <p:spPr bwMode="auto">
          <a:xfrm>
            <a:off x="537908" y="1459480"/>
            <a:ext cx="11294428"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Overcome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real-time data extraction errors.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Configuring AWS services for scalability.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Helpful Resources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libraries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BeautifulSoup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Requests).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Documentation for Lambda and S3.</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New Skills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a:cs typeface="Times New Roman"/>
              </a:rPr>
              <a:t>Implementation of </a:t>
            </a:r>
            <a:r>
              <a:rPr lang="en-US" altLang="en-US" sz="2000" dirty="0" err="1">
                <a:solidFill>
                  <a:schemeClr val="tx1"/>
                </a:solidFill>
                <a:latin typeface="Times New Roman"/>
                <a:cs typeface="Times New Roman"/>
              </a:rPr>
              <a:t>EventBridge</a:t>
            </a:r>
            <a:r>
              <a:rPr lang="en-US" altLang="en-US" sz="2000" dirty="0">
                <a:solidFill>
                  <a:schemeClr val="tx1"/>
                </a:solidFill>
                <a:latin typeface="Times New Roman"/>
                <a:cs typeface="Times New Roman"/>
              </a:rPr>
              <a:t> and </a:t>
            </a:r>
            <a:r>
              <a:rPr lang="en-US" altLang="en-US" sz="2000" dirty="0" err="1">
                <a:solidFill>
                  <a:schemeClr val="tx1"/>
                </a:solidFill>
                <a:latin typeface="Times New Roman"/>
                <a:cs typeface="Times New Roman"/>
              </a:rPr>
              <a:t>Cloudwatch</a:t>
            </a:r>
            <a:endParaRPr lang="en-US" altLang="en-US" sz="2000" b="0" i="0" u="none" strike="noStrike" cap="none" normalizeH="0" baseline="0" dirty="0" err="1">
              <a:ln>
                <a:noFill/>
              </a:ln>
              <a:solidFill>
                <a:schemeClr val="tx1"/>
              </a:solidFill>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Next Steps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Expanding data sources beyond Google News.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Incorporating sentiment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0840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3F029B-24FE-B14D-22D0-78BE2B1A1D04}"/>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latin typeface="Times New Roman" panose="02020603050405020304" pitchFamily="18" charset="0"/>
                <a:cs typeface="Times New Roman" panose="02020603050405020304" pitchFamily="18" charset="0"/>
              </a:rPr>
              <a:pPr>
                <a:spcAft>
                  <a:spcPts val="600"/>
                </a:spcAft>
              </a:pPr>
              <a:t>14</a:t>
            </a:fld>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5607764-9F4F-575F-9CB7-CEF2281A2675}"/>
              </a:ext>
            </a:extLst>
          </p:cNvPr>
          <p:cNvSpPr>
            <a:spLocks noGrp="1"/>
          </p:cNvSpPr>
          <p:nvPr>
            <p:ph type="title" idx="1"/>
          </p:nvPr>
        </p:nvSpPr>
        <p:spPr>
          <a:xfrm>
            <a:off x="365760" y="301752"/>
            <a:ext cx="11466576" cy="731318"/>
          </a:xfrm>
        </p:spPr>
        <p:txBody>
          <a:bodyPr anchor="ctr">
            <a:normAutofit/>
          </a:bodyPr>
          <a:lstStyle/>
          <a:p>
            <a:r>
              <a:rPr lang="en-US" b="1" dirty="0">
                <a:latin typeface="Times New Roman" panose="02020603050405020304" pitchFamily="18" charset="0"/>
                <a:cs typeface="Times New Roman" panose="02020603050405020304" pitchFamily="18" charset="0"/>
              </a:rPr>
              <a:t>Summary</a:t>
            </a:r>
          </a:p>
        </p:txBody>
      </p:sp>
      <p:graphicFrame>
        <p:nvGraphicFramePr>
          <p:cNvPr id="6" name="Content Placeholder 3">
            <a:extLst>
              <a:ext uri="{FF2B5EF4-FFF2-40B4-BE49-F238E27FC236}">
                <a16:creationId xmlns:a16="http://schemas.microsoft.com/office/drawing/2014/main" id="{8E496A90-9EAE-B37E-4B24-BDA0661F7E1B}"/>
              </a:ext>
            </a:extLst>
          </p:cNvPr>
          <p:cNvGraphicFramePr>
            <a:graphicFrameLocks noGrp="1"/>
          </p:cNvGraphicFramePr>
          <p:nvPr>
            <p:ph idx="2"/>
            <p:extLst>
              <p:ext uri="{D42A27DB-BD31-4B8C-83A1-F6EECF244321}">
                <p14:modId xmlns:p14="http://schemas.microsoft.com/office/powerpoint/2010/main" val="1762324861"/>
              </p:ext>
            </p:extLst>
          </p:nvPr>
        </p:nvGraphicFramePr>
        <p:xfrm>
          <a:off x="365760" y="1097280"/>
          <a:ext cx="11466576"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88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1E902A-040C-E609-CB57-1E92D3318609}"/>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15</a:t>
            </a:fld>
            <a:endParaRPr lang="en-US"/>
          </a:p>
        </p:txBody>
      </p:sp>
      <p:sp>
        <p:nvSpPr>
          <p:cNvPr id="3" name="Title 2">
            <a:extLst>
              <a:ext uri="{FF2B5EF4-FFF2-40B4-BE49-F238E27FC236}">
                <a16:creationId xmlns:a16="http://schemas.microsoft.com/office/drawing/2014/main" id="{0F9A43BD-BBA6-9067-C9DB-CA683FB62B57}"/>
              </a:ext>
            </a:extLst>
          </p:cNvPr>
          <p:cNvSpPr>
            <a:spLocks noGrp="1"/>
          </p:cNvSpPr>
          <p:nvPr>
            <p:ph type="title" idx="1"/>
          </p:nvPr>
        </p:nvSpPr>
        <p:spPr>
          <a:xfrm>
            <a:off x="365760" y="301752"/>
            <a:ext cx="11466576" cy="731318"/>
          </a:xfrm>
        </p:spPr>
        <p:txBody>
          <a:bodyPr anchor="ctr">
            <a:normAutofit/>
          </a:bodyPr>
          <a:lstStyle/>
          <a:p>
            <a:r>
              <a:rPr lang="en-US" b="1" dirty="0">
                <a:latin typeface="Times New Roman" panose="02020603050405020304" pitchFamily="18" charset="0"/>
                <a:cs typeface="Times New Roman" panose="02020603050405020304" pitchFamily="18" charset="0"/>
              </a:rPr>
              <a:t>Conclusion</a:t>
            </a:r>
          </a:p>
        </p:txBody>
      </p:sp>
      <p:graphicFrame>
        <p:nvGraphicFramePr>
          <p:cNvPr id="6" name="Content Placeholder 3">
            <a:extLst>
              <a:ext uri="{FF2B5EF4-FFF2-40B4-BE49-F238E27FC236}">
                <a16:creationId xmlns:a16="http://schemas.microsoft.com/office/drawing/2014/main" id="{EF8BFDCD-3A99-30C3-DF31-1754E076E270}"/>
              </a:ext>
            </a:extLst>
          </p:cNvPr>
          <p:cNvGraphicFramePr>
            <a:graphicFrameLocks noGrp="1"/>
          </p:cNvGraphicFramePr>
          <p:nvPr>
            <p:ph idx="2"/>
            <p:extLst>
              <p:ext uri="{D42A27DB-BD31-4B8C-83A1-F6EECF244321}">
                <p14:modId xmlns:p14="http://schemas.microsoft.com/office/powerpoint/2010/main" val="1411864873"/>
              </p:ext>
            </p:extLst>
          </p:nvPr>
        </p:nvGraphicFramePr>
        <p:xfrm>
          <a:off x="365760" y="1097280"/>
          <a:ext cx="11466576"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47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16</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a:xfrm>
            <a:off x="193058" y="2866857"/>
            <a:ext cx="4062057" cy="1866901"/>
          </a:xfrm>
        </p:spPr>
        <p:txBody>
          <a:bodyPr/>
          <a:lstStyle/>
          <a:p>
            <a:r>
              <a:rPr lang="en-US" b="1" dirty="0">
                <a:latin typeface="Times New Roman" panose="02020603050405020304" pitchFamily="18" charset="0"/>
                <a:cs typeface="Times New Roman" panose="02020603050405020304" pitchFamily="18" charset="0"/>
              </a:rPr>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a:xfrm>
            <a:off x="4798375" y="3103879"/>
            <a:ext cx="7239701" cy="6142651"/>
          </a:xfrm>
        </p:spPr>
        <p:txBody>
          <a:bodyPr/>
          <a:lstStyle/>
          <a:p>
            <a:pPr marL="0" marR="0" indent="0">
              <a:lnSpc>
                <a:spcPct val="115000"/>
              </a:lnSpc>
              <a:spcAft>
                <a:spcPts val="800"/>
              </a:spcAft>
              <a:buNone/>
            </a:pPr>
            <a:r>
              <a:rPr lang="en-US" sz="1800" b="1" u="sng" kern="100" dirty="0" err="1">
                <a:effectLst/>
                <a:latin typeface="Times New Roman" panose="02020603050405020304" pitchFamily="18" charset="0"/>
                <a:ea typeface="Aptos" panose="020B0004020202020204" pitchFamily="34" charset="0"/>
                <a:cs typeface="Times New Roman" panose="02020603050405020304" pitchFamily="18" charset="0"/>
              </a:rPr>
              <a:t>Github</a:t>
            </a:r>
            <a:r>
              <a:rPr lang="en-US" sz="1800" b="1" u="sng" kern="100" dirty="0">
                <a:effectLst/>
                <a:latin typeface="Times New Roman" panose="02020603050405020304" pitchFamily="18" charset="0"/>
                <a:ea typeface="Aptos" panose="020B0004020202020204" pitchFamily="34" charset="0"/>
                <a:cs typeface="Times New Roman" panose="02020603050405020304" pitchFamily="18" charset="0"/>
              </a:rPr>
              <a:t> Link</a:t>
            </a: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https://github.com/tpowell48/News-Article-Data-Pipeline</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a:xfrm>
            <a:off x="4024366" y="1326585"/>
            <a:ext cx="7998031" cy="4049824"/>
          </a:xfrm>
        </p:spPr>
        <p:txBody>
          <a:bodyPr/>
          <a:lstStyle/>
          <a:p>
            <a:r>
              <a:rPr lang="en-US" sz="5400" dirty="0">
                <a:latin typeface="Times New Roman" panose="02020603050405020304" pitchFamily="18" charset="0"/>
                <a:cs typeface="Times New Roman" panose="02020603050405020304" pitchFamily="18" charset="0"/>
              </a:rPr>
              <a:t>Thank you!</a:t>
            </a:r>
          </a:p>
        </p:txBody>
      </p:sp>
      <p:pic>
        <p:nvPicPr>
          <p:cNvPr id="4" name="Graphic 3" descr="Smiling face with solid fill with solid fill">
            <a:extLst>
              <a:ext uri="{FF2B5EF4-FFF2-40B4-BE49-F238E27FC236}">
                <a16:creationId xmlns:a16="http://schemas.microsoft.com/office/drawing/2014/main" id="{8E000241-641C-DC01-BFF4-BE5E28EE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271" y="2943808"/>
            <a:ext cx="807098" cy="807098"/>
          </a:xfrm>
          <a:prstGeom prst="rect">
            <a:avLst/>
          </a:prstGeom>
        </p:spPr>
      </p:pic>
    </p:spTree>
    <p:extLst>
      <p:ext uri="{BB962C8B-B14F-4D97-AF65-F5344CB8AC3E}">
        <p14:creationId xmlns:p14="http://schemas.microsoft.com/office/powerpoint/2010/main" val="122545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E342C-73DE-04E9-28D5-5FBADF625AB0}"/>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29" name="Title 28">
            <a:extLst>
              <a:ext uri="{FF2B5EF4-FFF2-40B4-BE49-F238E27FC236}">
                <a16:creationId xmlns:a16="http://schemas.microsoft.com/office/drawing/2014/main" id="{4708A83B-2942-2368-674B-7173C8BE26D3}"/>
              </a:ext>
            </a:extLst>
          </p:cNvPr>
          <p:cNvSpPr>
            <a:spLocks noGrp="1"/>
          </p:cNvSpPr>
          <p:nvPr>
            <p:ph type="title" idx="1"/>
          </p:nvPr>
        </p:nvSpPr>
        <p:spPr/>
        <p:txBody>
          <a:bodyPr/>
          <a:lstStyle/>
          <a:p>
            <a:r>
              <a:rPr lang="en-US" b="1" dirty="0">
                <a:latin typeface="Times New Roman" panose="02020603050405020304" pitchFamily="18" charset="0"/>
                <a:cs typeface="Times New Roman" panose="02020603050405020304" pitchFamily="18" charset="0"/>
              </a:rPr>
              <a:t>TEAM-11</a:t>
            </a:r>
          </a:p>
        </p:txBody>
      </p:sp>
      <p:pic>
        <p:nvPicPr>
          <p:cNvPr id="4" name="Picture Placeholder 3">
            <a:extLst>
              <a:ext uri="{FF2B5EF4-FFF2-40B4-BE49-F238E27FC236}">
                <a16:creationId xmlns:a16="http://schemas.microsoft.com/office/drawing/2014/main" id="{9CA15BC9-EDDC-E4D2-3927-5F7E8EF1182B}"/>
              </a:ext>
            </a:extLst>
          </p:cNvPr>
          <p:cNvPicPr>
            <a:picLocks noGrp="1" noChangeAspect="1"/>
          </p:cNvPicPr>
          <p:nvPr>
            <p:ph idx="22"/>
          </p:nvPr>
        </p:nvPicPr>
        <p:blipFill>
          <a:blip r:embed="rId2"/>
          <a:stretch/>
        </p:blipFill>
        <p:spPr>
          <a:xfrm>
            <a:off x="4717576" y="1725823"/>
            <a:ext cx="2621838" cy="2883953"/>
          </a:xfrm>
        </p:spPr>
      </p:pic>
      <p:sp>
        <p:nvSpPr>
          <p:cNvPr id="30" name="Text Placeholder 29">
            <a:extLst>
              <a:ext uri="{FF2B5EF4-FFF2-40B4-BE49-F238E27FC236}">
                <a16:creationId xmlns:a16="http://schemas.microsoft.com/office/drawing/2014/main" id="{7026EC01-18D8-AC5C-9826-47ECF7907B68}"/>
              </a:ext>
            </a:extLst>
          </p:cNvPr>
          <p:cNvSpPr>
            <a:spLocks noGrp="1"/>
          </p:cNvSpPr>
          <p:nvPr>
            <p:ph type="body" idx="12"/>
          </p:nvPr>
        </p:nvSpPr>
        <p:spPr/>
        <p:txBody>
          <a:bodyPr/>
          <a:lstStyle/>
          <a:p>
            <a:r>
              <a:rPr lang="en-US">
                <a:latin typeface="Times New Roman" panose="02020603050405020304" pitchFamily="18" charset="0"/>
                <a:cs typeface="Times New Roman" panose="02020603050405020304" pitchFamily="18" charset="0"/>
              </a:rPr>
              <a:t>Thomas Powell</a:t>
            </a:r>
          </a:p>
        </p:txBody>
      </p:sp>
      <p:pic>
        <p:nvPicPr>
          <p:cNvPr id="5" name="Picture Placeholder 4">
            <a:extLst>
              <a:ext uri="{FF2B5EF4-FFF2-40B4-BE49-F238E27FC236}">
                <a16:creationId xmlns:a16="http://schemas.microsoft.com/office/drawing/2014/main" id="{ACF609F6-C145-1CF0-BA3E-03854F24DE2E}"/>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p:blipFill>
        <p:spPr>
          <a:xfrm>
            <a:off x="1084340" y="1725209"/>
            <a:ext cx="2231328" cy="2884260"/>
          </a:xfrm>
        </p:spPr>
      </p:pic>
      <p:sp>
        <p:nvSpPr>
          <p:cNvPr id="31" name="Text Placeholder 30">
            <a:extLst>
              <a:ext uri="{FF2B5EF4-FFF2-40B4-BE49-F238E27FC236}">
                <a16:creationId xmlns:a16="http://schemas.microsoft.com/office/drawing/2014/main" id="{D1691F6D-256C-9CC2-5F07-033D8A015993}"/>
              </a:ext>
            </a:extLst>
          </p:cNvPr>
          <p:cNvSpPr>
            <a:spLocks noGrp="1"/>
          </p:cNvSpPr>
          <p:nvPr>
            <p:ph type="body" idx="13"/>
          </p:nvPr>
        </p:nvSpPr>
        <p:spPr/>
        <p:txBody>
          <a:bodyPr/>
          <a:lstStyle/>
          <a:p>
            <a:r>
              <a:rPr lang="en-US">
                <a:latin typeface="Times New Roman" panose="02020603050405020304" pitchFamily="18" charset="0"/>
                <a:cs typeface="Times New Roman" panose="02020603050405020304" pitchFamily="18" charset="0"/>
              </a:rPr>
              <a:t>Simran Sattar</a:t>
            </a:r>
          </a:p>
        </p:txBody>
      </p:sp>
      <p:sp>
        <p:nvSpPr>
          <p:cNvPr id="32" name="Text Placeholder 31">
            <a:extLst>
              <a:ext uri="{FF2B5EF4-FFF2-40B4-BE49-F238E27FC236}">
                <a16:creationId xmlns:a16="http://schemas.microsoft.com/office/drawing/2014/main" id="{400C20C2-1BD5-9BA4-B24E-7DF0883CB1A1}"/>
              </a:ext>
            </a:extLst>
          </p:cNvPr>
          <p:cNvSpPr>
            <a:spLocks noGrp="1"/>
          </p:cNvSpPr>
          <p:nvPr>
            <p:ph type="body" idx="14"/>
          </p:nvPr>
        </p:nvSpPr>
        <p:spPr/>
        <p:txBody>
          <a:bodyPr/>
          <a:lstStyle/>
          <a:p>
            <a:r>
              <a:rPr lang="en-US">
                <a:latin typeface="Times New Roman" panose="02020603050405020304" pitchFamily="18" charset="0"/>
                <a:cs typeface="Times New Roman" panose="02020603050405020304" pitchFamily="18" charset="0"/>
              </a:rPr>
              <a:t>Pavan Kumar Sunkara</a:t>
            </a:r>
          </a:p>
        </p:txBody>
      </p:sp>
      <p:sp>
        <p:nvSpPr>
          <p:cNvPr id="6" name="TextBox 5">
            <a:extLst>
              <a:ext uri="{FF2B5EF4-FFF2-40B4-BE49-F238E27FC236}">
                <a16:creationId xmlns:a16="http://schemas.microsoft.com/office/drawing/2014/main" id="{E68A9F4D-C6AE-7E0B-7BA9-BC2185454F07}"/>
              </a:ext>
            </a:extLst>
          </p:cNvPr>
          <p:cNvSpPr txBox="1"/>
          <p:nvPr/>
        </p:nvSpPr>
        <p:spPr>
          <a:xfrm>
            <a:off x="863764" y="5221146"/>
            <a:ext cx="27530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panose="02020603050405020304" pitchFamily="18" charset="0"/>
                <a:cs typeface="Times New Roman" panose="02020603050405020304" pitchFamily="18" charset="0"/>
              </a:rPr>
              <a:t>Team Leader</a:t>
            </a:r>
          </a:p>
          <a:p>
            <a:pPr algn="ctr"/>
            <a:r>
              <a:rPr lang="en-US" b="1" dirty="0">
                <a:latin typeface="Times New Roman" panose="02020603050405020304" pitchFamily="18" charset="0"/>
                <a:cs typeface="Times New Roman" panose="02020603050405020304" pitchFamily="18" charset="0"/>
              </a:rPr>
              <a:t>Data Scientist</a:t>
            </a:r>
          </a:p>
        </p:txBody>
      </p:sp>
      <p:sp>
        <p:nvSpPr>
          <p:cNvPr id="7" name="TextBox 6">
            <a:extLst>
              <a:ext uri="{FF2B5EF4-FFF2-40B4-BE49-F238E27FC236}">
                <a16:creationId xmlns:a16="http://schemas.microsoft.com/office/drawing/2014/main" id="{00CE41E6-AAAA-D731-24AA-CA546C62EE9D}"/>
              </a:ext>
            </a:extLst>
          </p:cNvPr>
          <p:cNvSpPr txBox="1"/>
          <p:nvPr/>
        </p:nvSpPr>
        <p:spPr>
          <a:xfrm>
            <a:off x="4719484" y="5157433"/>
            <a:ext cx="2753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Analyst</a:t>
            </a:r>
          </a:p>
        </p:txBody>
      </p:sp>
      <p:sp>
        <p:nvSpPr>
          <p:cNvPr id="8" name="TextBox 7">
            <a:extLst>
              <a:ext uri="{FF2B5EF4-FFF2-40B4-BE49-F238E27FC236}">
                <a16:creationId xmlns:a16="http://schemas.microsoft.com/office/drawing/2014/main" id="{36DD44BE-49C4-BD40-8024-897C0BB9F422}"/>
              </a:ext>
            </a:extLst>
          </p:cNvPr>
          <p:cNvSpPr txBox="1"/>
          <p:nvPr/>
        </p:nvSpPr>
        <p:spPr>
          <a:xfrm>
            <a:off x="8494432" y="5221146"/>
            <a:ext cx="2753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Engineer</a:t>
            </a:r>
          </a:p>
        </p:txBody>
      </p:sp>
      <p:pic>
        <p:nvPicPr>
          <p:cNvPr id="12" name="Content Placeholder 11" descr="A person standing on a path in the woods&#10;&#10;Description automatically generated">
            <a:extLst>
              <a:ext uri="{FF2B5EF4-FFF2-40B4-BE49-F238E27FC236}">
                <a16:creationId xmlns:a16="http://schemas.microsoft.com/office/drawing/2014/main" id="{B42EF845-026F-9168-4E21-BCF9C5801CA8}"/>
              </a:ext>
            </a:extLst>
          </p:cNvPr>
          <p:cNvPicPr>
            <a:picLocks noGrp="1" noChangeAspect="1"/>
          </p:cNvPicPr>
          <p:nvPr>
            <p:ph idx="24"/>
          </p:nvPr>
        </p:nvPicPr>
        <p:blipFill>
          <a:blip r:embed="rId4">
            <a:extLst>
              <a:ext uri="{28A0092B-C50C-407E-A947-70E740481C1C}">
                <a14:useLocalDpi xmlns:a14="http://schemas.microsoft.com/office/drawing/2010/main" val="0"/>
              </a:ext>
            </a:extLst>
          </a:blip>
          <a:srcRect l="33035" t="34914"/>
          <a:stretch/>
        </p:blipFill>
        <p:spPr>
          <a:xfrm>
            <a:off x="8741322" y="1720798"/>
            <a:ext cx="2366338" cy="2883953"/>
          </a:xfrm>
        </p:spPr>
      </p:pic>
    </p:spTree>
    <p:extLst>
      <p:ext uri="{BB962C8B-B14F-4D97-AF65-F5344CB8AC3E}">
        <p14:creationId xmlns:p14="http://schemas.microsoft.com/office/powerpoint/2010/main" val="412774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D6EBE-EBEC-C680-3489-E07C7A82FD99}"/>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3</a:t>
            </a:fld>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4436174F-A824-CC02-4DB1-A19B30C2D202}"/>
              </a:ext>
            </a:extLst>
          </p:cNvPr>
          <p:cNvSpPr>
            <a:spLocks noGrp="1"/>
          </p:cNvSpPr>
          <p:nvPr>
            <p:ph type="title" idx="1"/>
          </p:nvPr>
        </p:nvSpPr>
        <p:spPr>
          <a:xfrm>
            <a:off x="266102" y="3363424"/>
            <a:ext cx="4062057" cy="1866901"/>
          </a:xfrm>
        </p:spPr>
        <p:txBody>
          <a:bodyPr/>
          <a:lstStyle/>
          <a:p>
            <a:r>
              <a:rPr lang="en-US" dirty="0">
                <a:latin typeface="Times New Roman" panose="02020603050405020304" pitchFamily="18" charset="0"/>
                <a:cs typeface="Times New Roman" panose="02020603050405020304" pitchFamily="18" charset="0"/>
              </a:rPr>
              <a:t>List of Contents</a:t>
            </a:r>
          </a:p>
        </p:txBody>
      </p:sp>
      <p:sp>
        <p:nvSpPr>
          <p:cNvPr id="6" name="Text Placeholder 5">
            <a:extLst>
              <a:ext uri="{FF2B5EF4-FFF2-40B4-BE49-F238E27FC236}">
                <a16:creationId xmlns:a16="http://schemas.microsoft.com/office/drawing/2014/main" id="{E55AB326-68FB-FC25-BC04-3087F4924B5F}"/>
              </a:ext>
            </a:extLst>
          </p:cNvPr>
          <p:cNvSpPr>
            <a:spLocks noGrp="1"/>
          </p:cNvSpPr>
          <p:nvPr>
            <p:ph type="body" idx="3"/>
          </p:nvPr>
        </p:nvSpPr>
        <p:spPr>
          <a:xfrm>
            <a:off x="5180463" y="500351"/>
            <a:ext cx="7239701" cy="5726146"/>
          </a:xfrm>
        </p:spPr>
        <p:txBody>
          <a:bodyPr>
            <a:normAutofit/>
          </a:bodyPr>
          <a:lstStyle/>
          <a:p>
            <a:r>
              <a:rPr lang="en-US" sz="2000" i="1" dirty="0">
                <a:latin typeface="Times New Roman" panose="02020603050405020304" pitchFamily="18" charset="0"/>
                <a:cs typeface="Times New Roman" panose="02020603050405020304" pitchFamily="18" charset="0"/>
              </a:rPr>
              <a:t>Introduction</a:t>
            </a:r>
          </a:p>
          <a:p>
            <a:r>
              <a:rPr lang="en-US" sz="2000" i="1" dirty="0">
                <a:latin typeface="Times New Roman" panose="02020603050405020304" pitchFamily="18" charset="0"/>
                <a:cs typeface="Times New Roman" panose="02020603050405020304" pitchFamily="18" charset="0"/>
              </a:rPr>
              <a:t>Business Scenario Overview</a:t>
            </a:r>
          </a:p>
          <a:p>
            <a:r>
              <a:rPr lang="en-US" sz="2000" i="1" dirty="0">
                <a:latin typeface="Times New Roman" panose="02020603050405020304" pitchFamily="18" charset="0"/>
                <a:cs typeface="Times New Roman" panose="02020603050405020304" pitchFamily="18" charset="0"/>
              </a:rPr>
              <a:t>Solution Overview</a:t>
            </a:r>
          </a:p>
          <a:p>
            <a:r>
              <a:rPr lang="en-US" sz="2000" i="1" dirty="0">
                <a:latin typeface="Times New Roman" panose="02020603050405020304" pitchFamily="18" charset="0"/>
                <a:cs typeface="Times New Roman" panose="02020603050405020304" pitchFamily="18" charset="0"/>
              </a:rPr>
              <a:t>Architecture diagram of the solution</a:t>
            </a:r>
          </a:p>
          <a:p>
            <a:r>
              <a:rPr lang="en-US" sz="2000" i="1" dirty="0">
                <a:latin typeface="Times New Roman" panose="02020603050405020304" pitchFamily="18" charset="0"/>
                <a:cs typeface="Times New Roman" panose="02020603050405020304" pitchFamily="18" charset="0"/>
              </a:rPr>
              <a:t>Methodology</a:t>
            </a:r>
          </a:p>
          <a:p>
            <a:r>
              <a:rPr lang="en-US" sz="2000" i="1" dirty="0">
                <a:latin typeface="Times New Roman" panose="02020603050405020304" pitchFamily="18" charset="0"/>
                <a:cs typeface="Times New Roman" panose="02020603050405020304" pitchFamily="18" charset="0"/>
              </a:rPr>
              <a:t>Data Engineering Pipeline</a:t>
            </a:r>
          </a:p>
          <a:p>
            <a:r>
              <a:rPr lang="en-US" sz="2000" i="1" dirty="0">
                <a:latin typeface="Times New Roman" panose="02020603050405020304" pitchFamily="18" charset="0"/>
                <a:cs typeface="Times New Roman" panose="02020603050405020304" pitchFamily="18" charset="0"/>
              </a:rPr>
              <a:t>Operationalization</a:t>
            </a:r>
          </a:p>
          <a:p>
            <a:r>
              <a:rPr lang="en-US" sz="2000" i="1" dirty="0">
                <a:latin typeface="Times New Roman" panose="02020603050405020304" pitchFamily="18" charset="0"/>
                <a:cs typeface="Times New Roman" panose="02020603050405020304" pitchFamily="18" charset="0"/>
              </a:rPr>
              <a:t>Results</a:t>
            </a:r>
          </a:p>
          <a:p>
            <a:r>
              <a:rPr lang="en-US" sz="2000" i="1" dirty="0">
                <a:latin typeface="Times New Roman" panose="02020603050405020304" pitchFamily="18" charset="0"/>
                <a:cs typeface="Times New Roman" panose="02020603050405020304" pitchFamily="18" charset="0"/>
              </a:rPr>
              <a:t>Lessons learned</a:t>
            </a:r>
          </a:p>
          <a:p>
            <a:r>
              <a:rPr lang="en-US" sz="2000" i="1" dirty="0">
                <a:latin typeface="Times New Roman" panose="02020603050405020304" pitchFamily="18" charset="0"/>
                <a:cs typeface="Times New Roman" panose="02020603050405020304" pitchFamily="18" charset="0"/>
              </a:rPr>
              <a:t>Summary</a:t>
            </a:r>
          </a:p>
          <a:p>
            <a:r>
              <a:rPr lang="en-US" sz="2000" i="1" dirty="0">
                <a:latin typeface="Times New Roman" panose="02020603050405020304" pitchFamily="18" charset="0"/>
                <a:cs typeface="Times New Roman" panose="02020603050405020304" pitchFamily="18" charset="0"/>
              </a:rPr>
              <a:t>Conclusion</a:t>
            </a:r>
          </a:p>
          <a:p>
            <a:r>
              <a:rPr lang="en-US" sz="2000" i="1" dirty="0">
                <a:latin typeface="Times New Roman" panose="02020603050405020304" pitchFamily="18" charset="0"/>
                <a:cs typeface="Times New Roman" panose="02020603050405020304" pitchFamily="18" charset="0"/>
              </a:rPr>
              <a:t>References</a:t>
            </a:r>
          </a:p>
          <a:p>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2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32CF-B7AA-98B5-8561-01D19C5A6D1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C16E15A-AB34-C8B8-E080-2E9D9AF543FB}"/>
              </a:ext>
            </a:extLst>
          </p:cNvPr>
          <p:cNvSpPr txBox="1"/>
          <p:nvPr/>
        </p:nvSpPr>
        <p:spPr>
          <a:xfrm>
            <a:off x="287850" y="0"/>
            <a:ext cx="1065276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Introduction</a:t>
            </a:r>
          </a:p>
        </p:txBody>
      </p:sp>
      <p:sp>
        <p:nvSpPr>
          <p:cNvPr id="2" name="TextBox 1">
            <a:extLst>
              <a:ext uri="{FF2B5EF4-FFF2-40B4-BE49-F238E27FC236}">
                <a16:creationId xmlns:a16="http://schemas.microsoft.com/office/drawing/2014/main" id="{51A27BB4-2D84-EE5C-C2A6-3D3401AFA4C5}"/>
              </a:ext>
            </a:extLst>
          </p:cNvPr>
          <p:cNvSpPr txBox="1"/>
          <p:nvPr/>
        </p:nvSpPr>
        <p:spPr>
          <a:xfrm>
            <a:off x="2195454" y="2459504"/>
            <a:ext cx="7801091" cy="1938992"/>
          </a:xfrm>
          <a:prstGeom prst="rect">
            <a:avLst/>
          </a:prstGeom>
          <a:noFill/>
        </p:spPr>
        <p:txBody>
          <a:bodyPr wrap="square" lIns="91440" tIns="45720" rIns="91440" bIns="45720" rtlCol="0" anchor="t">
            <a:spAutoFit/>
          </a:bodyPr>
          <a:lstStyle/>
          <a:p>
            <a:pPr algn="ctr"/>
            <a:r>
              <a:rPr lang="en-US" sz="2000" dirty="0">
                <a:latin typeface="Times New Roman"/>
                <a:cs typeface="Times New Roman"/>
              </a:rPr>
              <a:t>The 24-hour news cycle presents challenges in tracking key trends due to the overwhelming volume of information. The News Article Data Pipeline addresses this by automating news extraction and analysis using Python for web scraping, AWS for storage and processing, and keyword retrieval. This system provides real-time insights, making it valuable for end-users like journalists and researchers.</a:t>
            </a:r>
          </a:p>
        </p:txBody>
      </p:sp>
    </p:spTree>
    <p:extLst>
      <p:ext uri="{BB962C8B-B14F-4D97-AF65-F5344CB8AC3E}">
        <p14:creationId xmlns:p14="http://schemas.microsoft.com/office/powerpoint/2010/main" val="163711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vert="horz" lIns="0" tIns="0" rIns="0" bIns="0" rtlCol="0" anchor="ctr">
            <a:normAutofit/>
          </a:bodyPr>
          <a:lstStyle/>
          <a:p>
            <a:pPr>
              <a:spcAft>
                <a:spcPts val="600"/>
              </a:spcAft>
            </a:pPr>
            <a:fld id="{4037B1B0-0345-4E15-985A-6BECCDBE474F}" type="slidenum">
              <a:rPr lang="en-US" smtClean="0">
                <a:latin typeface="Times New Roman" panose="02020603050405020304" pitchFamily="18" charset="0"/>
                <a:cs typeface="Times New Roman" panose="02020603050405020304" pitchFamily="18" charset="0"/>
              </a:rPr>
              <a:pPr>
                <a:spcAft>
                  <a:spcPts val="600"/>
                </a:spcAft>
              </a:pPr>
              <a:t>5</a:t>
            </a:fld>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vert="horz" lIns="91440" tIns="45720" rIns="91440" bIns="45720" rtlCol="0" anchor="ctr">
            <a:normAutofit/>
          </a:bodyPr>
          <a:lstStyle/>
          <a:p>
            <a:r>
              <a:rPr lang="en-US" b="1" kern="1200" dirty="0">
                <a:latin typeface="Times New Roman" panose="02020603050405020304" pitchFamily="18" charset="0"/>
                <a:cs typeface="Times New Roman" panose="02020603050405020304" pitchFamily="18" charset="0"/>
              </a:rPr>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563624"/>
            <a:ext cx="5669280" cy="4873752"/>
          </a:xfrm>
        </p:spPr>
        <p:txBody>
          <a:bodyPr vert="horz" lIns="91440" tIns="45720" rIns="91440" bIns="45720" rtlCol="0">
            <a:normAutofit/>
          </a:bodyPr>
          <a:lstStyle/>
          <a:p>
            <a:pPr marL="0"/>
            <a:endParaRPr lang="en-US" dirty="0">
              <a:latin typeface="Times New Roman" panose="02020603050405020304" pitchFamily="18" charset="0"/>
              <a:cs typeface="Times New Roman" panose="02020603050405020304" pitchFamily="18" charset="0"/>
            </a:endParaRPr>
          </a:p>
          <a:p>
            <a:pPr marL="0"/>
            <a:endParaRPr lang="en-US" dirty="0">
              <a:latin typeface="Times New Roman" panose="02020603050405020304" pitchFamily="18" charset="0"/>
              <a:cs typeface="Times New Roman" panose="02020603050405020304" pitchFamily="18" charset="0"/>
            </a:endParaRPr>
          </a:p>
        </p:txBody>
      </p:sp>
      <p:graphicFrame>
        <p:nvGraphicFramePr>
          <p:cNvPr id="7" name="TextBox 4">
            <a:extLst>
              <a:ext uri="{FF2B5EF4-FFF2-40B4-BE49-F238E27FC236}">
                <a16:creationId xmlns:a16="http://schemas.microsoft.com/office/drawing/2014/main" id="{8E41A3BD-927D-AA4D-2CCA-5EAED6014C2B}"/>
              </a:ext>
            </a:extLst>
          </p:cNvPr>
          <p:cNvGraphicFramePr/>
          <p:nvPr>
            <p:extLst>
              <p:ext uri="{D42A27DB-BD31-4B8C-83A1-F6EECF244321}">
                <p14:modId xmlns:p14="http://schemas.microsoft.com/office/powerpoint/2010/main" val="891930560"/>
              </p:ext>
            </p:extLst>
          </p:nvPr>
        </p:nvGraphicFramePr>
        <p:xfrm>
          <a:off x="6163056" y="1563624"/>
          <a:ext cx="566928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AAEBE48-6B1C-7326-1F16-1B1AE38168D7}"/>
              </a:ext>
            </a:extLst>
          </p:cNvPr>
          <p:cNvPicPr>
            <a:picLocks noChangeAspect="1"/>
          </p:cNvPicPr>
          <p:nvPr/>
        </p:nvPicPr>
        <p:blipFill>
          <a:blip r:embed="rId8"/>
          <a:stretch>
            <a:fillRect/>
          </a:stretch>
        </p:blipFill>
        <p:spPr>
          <a:xfrm>
            <a:off x="1850332" y="2464718"/>
            <a:ext cx="2700136" cy="2700136"/>
          </a:xfrm>
          <a:prstGeom prst="rect">
            <a:avLst/>
          </a:prstGeom>
        </p:spPr>
      </p:pic>
    </p:spTree>
    <p:extLst>
      <p:ext uri="{BB962C8B-B14F-4D97-AF65-F5344CB8AC3E}">
        <p14:creationId xmlns:p14="http://schemas.microsoft.com/office/powerpoint/2010/main" val="112629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b="1" dirty="0">
                <a:latin typeface="Times New Roman" panose="02020603050405020304" pitchFamily="18" charset="0"/>
                <a:cs typeface="Times New Roman" panose="02020603050405020304" pitchFamily="18" charset="0"/>
              </a:rPr>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vert="horz" lIns="91440" tIns="45720" rIns="91440" bIns="45720" rtlCol="0" anchor="t">
            <a:normAutofit/>
          </a:bodyPr>
          <a:lstStyle/>
          <a:p>
            <a:pPr marL="285750" indent="-285750">
              <a:spcAft>
                <a:spcPts val="0"/>
              </a:spcAft>
              <a:buFont typeface="Arial,Sans-Serif"/>
            </a:pPr>
            <a:r>
              <a:rPr lang="en-US" sz="2400" dirty="0">
                <a:solidFill>
                  <a:srgbClr val="000000"/>
                </a:solidFill>
                <a:latin typeface="Times New Roman" panose="02020603050405020304" pitchFamily="18" charset="0"/>
                <a:cs typeface="Times New Roman" panose="02020603050405020304" pitchFamily="18" charset="0"/>
              </a:rPr>
              <a:t>Business Understanding</a:t>
            </a:r>
          </a:p>
          <a:p>
            <a:pPr marL="742950" lvl="1" indent="-285750">
              <a:spcAft>
                <a:spcPts val="0"/>
              </a:spcAft>
              <a:buFont typeface="Arial,Sans-Serif"/>
            </a:pPr>
            <a:r>
              <a:rPr lang="en-US" sz="2000" dirty="0">
                <a:solidFill>
                  <a:srgbClr val="000000"/>
                </a:solidFill>
                <a:latin typeface="Times New Roman" panose="02020603050405020304" pitchFamily="18" charset="0"/>
                <a:cs typeface="Times New Roman" panose="02020603050405020304" pitchFamily="18" charset="0"/>
              </a:rPr>
              <a:t>Keep track of most popular topics, trends in daily news.</a:t>
            </a:r>
          </a:p>
          <a:p>
            <a:pPr marL="342900" indent="-342900">
              <a:spcAft>
                <a:spcPts val="0"/>
              </a:spcAft>
              <a:buFont typeface="Arial,Sans-Serif"/>
            </a:pPr>
            <a:r>
              <a:rPr lang="en-US" sz="2400" dirty="0">
                <a:solidFill>
                  <a:srgbClr val="000000"/>
                </a:solidFill>
                <a:latin typeface="Times New Roman" panose="02020603050405020304" pitchFamily="18" charset="0"/>
                <a:cs typeface="Times New Roman" panose="02020603050405020304" pitchFamily="18" charset="0"/>
              </a:rPr>
              <a:t>Data Understanding</a:t>
            </a:r>
          </a:p>
          <a:p>
            <a:pPr marL="800100" lvl="1" indent="-342900">
              <a:spcAft>
                <a:spcPts val="0"/>
              </a:spcAft>
              <a:buFont typeface="Arial,Sans-Serif"/>
            </a:pPr>
            <a:r>
              <a:rPr lang="en-US" sz="2000" dirty="0">
                <a:solidFill>
                  <a:srgbClr val="000000"/>
                </a:solidFill>
                <a:latin typeface="Times New Roman" panose="02020603050405020304" pitchFamily="18" charset="0"/>
                <a:cs typeface="Times New Roman" panose="02020603050405020304" pitchFamily="18" charset="0"/>
              </a:rPr>
              <a:t>Scrape headlines from Google News articles.</a:t>
            </a:r>
          </a:p>
          <a:p>
            <a:pPr marL="342900" indent="-342900">
              <a:spcAft>
                <a:spcPts val="0"/>
              </a:spcAft>
              <a:buFont typeface="Arial,Sans-Serif"/>
            </a:pPr>
            <a:r>
              <a:rPr lang="en-US" sz="2400" dirty="0">
                <a:solidFill>
                  <a:srgbClr val="000000"/>
                </a:solidFill>
                <a:latin typeface="Times New Roman" panose="02020603050405020304" pitchFamily="18" charset="0"/>
                <a:cs typeface="Times New Roman" panose="02020603050405020304" pitchFamily="18" charset="0"/>
              </a:rPr>
              <a:t>Data Preparation</a:t>
            </a:r>
          </a:p>
          <a:p>
            <a:pPr marL="800100" lvl="1" indent="-342900">
              <a:spcAft>
                <a:spcPts val="0"/>
              </a:spcAft>
              <a:buFont typeface="Arial,Sans-Serif"/>
            </a:pPr>
            <a:r>
              <a:rPr lang="en-US" sz="2000" dirty="0">
                <a:solidFill>
                  <a:srgbClr val="000000"/>
                </a:solidFill>
                <a:latin typeface="Times New Roman"/>
                <a:cs typeface="Times New Roman"/>
              </a:rPr>
              <a:t>Serverless Architecture (AWS Lambda), Web Scraping (</a:t>
            </a:r>
            <a:r>
              <a:rPr lang="en-US" sz="2000" dirty="0" err="1">
                <a:solidFill>
                  <a:srgbClr val="000000"/>
                </a:solidFill>
                <a:latin typeface="Times New Roman"/>
                <a:cs typeface="Times New Roman"/>
              </a:rPr>
              <a:t>BeautifulSoup</a:t>
            </a:r>
            <a:r>
              <a:rPr lang="en-US" sz="2000" dirty="0">
                <a:solidFill>
                  <a:srgbClr val="000000"/>
                </a:solidFill>
                <a:latin typeface="Times New Roman"/>
                <a:cs typeface="Times New Roman"/>
              </a:rPr>
              <a:t>), HTTP requests (Requests library), Data Storage (S3), Error Handling (AWS </a:t>
            </a:r>
            <a:r>
              <a:rPr lang="en-US" sz="2000" dirty="0" err="1">
                <a:solidFill>
                  <a:srgbClr val="000000"/>
                </a:solidFill>
                <a:latin typeface="Times New Roman"/>
                <a:cs typeface="Times New Roman"/>
              </a:rPr>
              <a:t>Cloudwatch</a:t>
            </a:r>
            <a:r>
              <a:rPr lang="en-US" sz="2000" dirty="0">
                <a:solidFill>
                  <a:srgbClr val="000000"/>
                </a:solidFill>
                <a:latin typeface="Times New Roman"/>
                <a:cs typeface="Times New Roman"/>
              </a:rPr>
              <a:t>).</a:t>
            </a:r>
          </a:p>
          <a:p>
            <a:pPr marL="342900" indent="-342900">
              <a:spcAft>
                <a:spcPts val="0"/>
              </a:spcAft>
              <a:buFont typeface="Arial,Sans-Serif"/>
            </a:pPr>
            <a:r>
              <a:rPr lang="en-US" sz="2400" dirty="0">
                <a:solidFill>
                  <a:srgbClr val="000000"/>
                </a:solidFill>
                <a:latin typeface="Times New Roman" panose="02020603050405020304" pitchFamily="18" charset="0"/>
                <a:cs typeface="Times New Roman" panose="02020603050405020304" pitchFamily="18" charset="0"/>
              </a:rPr>
              <a:t>Evaluation</a:t>
            </a:r>
          </a:p>
          <a:p>
            <a:pPr marL="800100" lvl="1" indent="-342900">
              <a:spcAft>
                <a:spcPts val="0"/>
              </a:spcAft>
              <a:buFont typeface="Arial,Sans-Serif"/>
            </a:pPr>
            <a:r>
              <a:rPr lang="en-US" sz="2000" dirty="0">
                <a:solidFill>
                  <a:srgbClr val="000000"/>
                </a:solidFill>
                <a:latin typeface="Times New Roman"/>
                <a:cs typeface="Times New Roman"/>
              </a:rPr>
              <a:t>Topic Coherence, Article Consistency.</a:t>
            </a:r>
          </a:p>
          <a:p>
            <a:pPr marL="342900" indent="-342900">
              <a:spcAft>
                <a:spcPts val="0"/>
              </a:spcAft>
              <a:buFont typeface="Arial,Sans-Serif"/>
            </a:pPr>
            <a:r>
              <a:rPr lang="en-US" sz="2400" dirty="0">
                <a:solidFill>
                  <a:srgbClr val="000000"/>
                </a:solidFill>
                <a:latin typeface="Times New Roman" panose="02020603050405020304" pitchFamily="18" charset="0"/>
                <a:cs typeface="Times New Roman" panose="02020603050405020304" pitchFamily="18" charset="0"/>
              </a:rPr>
              <a:t>Deployment</a:t>
            </a:r>
          </a:p>
          <a:p>
            <a:pPr marL="800100" lvl="1" indent="-342900">
              <a:spcAft>
                <a:spcPts val="0"/>
              </a:spcAft>
              <a:buFont typeface="Arial,Sans-Serif"/>
            </a:pPr>
            <a:r>
              <a:rPr lang="en-US" sz="2000" dirty="0">
                <a:solidFill>
                  <a:srgbClr val="000000"/>
                </a:solidFill>
                <a:latin typeface="Times New Roman" panose="02020603050405020304" pitchFamily="18" charset="0"/>
                <a:cs typeface="Times New Roman" panose="02020603050405020304" pitchFamily="18" charset="0"/>
              </a:rPr>
              <a:t>Automation with AWS Lambda, Storing the Data with AWS S3, Monitor Lambda execution logs in AWS CloudWatch.</a:t>
            </a:r>
          </a:p>
        </p:txBody>
      </p:sp>
    </p:spTree>
    <p:extLst>
      <p:ext uri="{BB962C8B-B14F-4D97-AF65-F5344CB8AC3E}">
        <p14:creationId xmlns:p14="http://schemas.microsoft.com/office/powerpoint/2010/main" val="337788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0073" y="202854"/>
            <a:ext cx="11466576" cy="289591"/>
          </a:xfrm>
        </p:spPr>
        <p:txBody>
          <a:bodyPr/>
          <a:lstStyle/>
          <a:p>
            <a:r>
              <a:rPr lang="en-US" sz="3600" b="1" dirty="0">
                <a:latin typeface="Times New Roman" panose="02020603050405020304" pitchFamily="18" charset="0"/>
                <a:cs typeface="Times New Roman" panose="02020603050405020304" pitchFamily="18" charset="0"/>
              </a:rPr>
              <a:t>Architecture Diagram of the Solution</a:t>
            </a:r>
          </a:p>
        </p:txBody>
      </p:sp>
      <p:pic>
        <p:nvPicPr>
          <p:cNvPr id="4" name="Picture 3" descr="A diagram of a software process&#10;&#10;Description automatically generated">
            <a:extLst>
              <a:ext uri="{FF2B5EF4-FFF2-40B4-BE49-F238E27FC236}">
                <a16:creationId xmlns:a16="http://schemas.microsoft.com/office/drawing/2014/main" id="{D15EECE2-8589-AA20-E6CE-1EABC1B788A4}"/>
              </a:ext>
            </a:extLst>
          </p:cNvPr>
          <p:cNvPicPr>
            <a:picLocks noChangeAspect="1"/>
          </p:cNvPicPr>
          <p:nvPr/>
        </p:nvPicPr>
        <p:blipFill>
          <a:blip r:embed="rId3"/>
          <a:stretch>
            <a:fillRect/>
          </a:stretch>
        </p:blipFill>
        <p:spPr>
          <a:xfrm>
            <a:off x="415190" y="1319108"/>
            <a:ext cx="11171098" cy="4968382"/>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E508D-755E-8A37-EED0-FD228768B75E}"/>
              </a:ext>
            </a:extLst>
          </p:cNvPr>
          <p:cNvSpPr>
            <a:spLocks noGrp="1"/>
          </p:cNvSpPr>
          <p:nvPr>
            <p:ph type="sldNum" idx="97"/>
          </p:nvPr>
        </p:nvSpPr>
        <p:spPr/>
        <p:txBody>
          <a:bodyPr/>
          <a:lstStyle/>
          <a:p>
            <a:fld id="{4037B1B0-0345-4E15-985A-6BECCDBE474F}" type="slidenum">
              <a:rPr lang="en-US" smtClean="0">
                <a:latin typeface="Times New Roman" panose="02020603050405020304" pitchFamily="18" charset="0"/>
                <a:cs typeface="Times New Roman" panose="02020603050405020304" pitchFamily="18" charset="0"/>
              </a:rPr>
              <a:pPr/>
              <a:t>8</a:t>
            </a:fld>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7678A0FA-9C0B-1196-537C-C99FBFA091C7}"/>
              </a:ext>
            </a:extLst>
          </p:cNvPr>
          <p:cNvSpPr>
            <a:spLocks noGrp="1"/>
          </p:cNvSpPr>
          <p:nvPr>
            <p:ph type="title" idx="1"/>
          </p:nvPr>
        </p:nvSpPr>
        <p:spPr>
          <a:xfrm>
            <a:off x="365760" y="182880"/>
            <a:ext cx="11466576" cy="289591"/>
          </a:xfrm>
        </p:spPr>
        <p:txBody>
          <a:bodyPr/>
          <a:lstStyle/>
          <a:p>
            <a:r>
              <a:rPr lang="en-US" sz="3600" b="1" dirty="0">
                <a:latin typeface="Times New Roman" panose="02020603050405020304" pitchFamily="18" charset="0"/>
                <a:cs typeface="Times New Roman" panose="02020603050405020304" pitchFamily="18" charset="0"/>
              </a:rPr>
              <a:t>Methodology</a:t>
            </a:r>
          </a:p>
        </p:txBody>
      </p:sp>
      <p:sp>
        <p:nvSpPr>
          <p:cNvPr id="5" name="TextBox 4">
            <a:extLst>
              <a:ext uri="{FF2B5EF4-FFF2-40B4-BE49-F238E27FC236}">
                <a16:creationId xmlns:a16="http://schemas.microsoft.com/office/drawing/2014/main" id="{D8F3404E-3574-BFA4-3B31-FED6CE4B7053}"/>
              </a:ext>
            </a:extLst>
          </p:cNvPr>
          <p:cNvSpPr txBox="1"/>
          <p:nvPr/>
        </p:nvSpPr>
        <p:spPr>
          <a:xfrm>
            <a:off x="365760" y="1728224"/>
            <a:ext cx="10981944" cy="3170099"/>
          </a:xfrm>
          <a:prstGeom prst="rect">
            <a:avLst/>
          </a:prstGeom>
          <a:noFill/>
        </p:spPr>
        <p:txBody>
          <a:bodyPr wrap="square" lIns="91440" tIns="45720" rIns="91440" bIns="45720" rtlCol="0" anchor="t">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Business Understanding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Identify news trends for decision-making.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Understanding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Scraped Google News headlines (e.g., Notre Dame reopening, Syrian conflict).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Preparation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Python for scraping; stored data in AWS S3.</a:t>
            </a:r>
          </a:p>
          <a:p>
            <a:pPr eaLnBrk="0" fontAlgn="base" hangingPunct="0">
              <a:lnSpc>
                <a:spcPct val="150000"/>
              </a:lnSpc>
              <a:spcBef>
                <a:spcPct val="0"/>
              </a:spcBef>
              <a:spcAft>
                <a:spcPct val="0"/>
              </a:spcAft>
              <a:buFontTx/>
              <a:buChar char="•"/>
            </a:pPr>
            <a:r>
              <a:rPr kumimoji="0" lang="en-US" altLang="en-US" sz="2000" b="1" i="0" u="none" strike="noStrike" cap="none" normalizeH="0" baseline="0" dirty="0">
                <a:ln>
                  <a:noFill/>
                </a:ln>
                <a:effectLst/>
                <a:latin typeface="Times New Roman"/>
                <a:cs typeface="Times New Roman"/>
              </a:rPr>
              <a:t>Modeling</a:t>
            </a:r>
            <a:r>
              <a:rPr kumimoji="0" lang="en-US" altLang="en-US" sz="2000" b="0" i="0" u="none" strike="noStrike" cap="none" normalizeH="0" baseline="0" dirty="0">
                <a:ln>
                  <a:noFill/>
                </a:ln>
                <a:effectLst/>
                <a:latin typeface="Times New Roman"/>
                <a:cs typeface="Times New Roman"/>
              </a:rPr>
              <a:t>: </a:t>
            </a:r>
            <a:r>
              <a:rPr lang="en-US" altLang="en-US" sz="2000" dirty="0">
                <a:latin typeface="Times New Roman"/>
                <a:cs typeface="Times New Roman"/>
              </a:rPr>
              <a:t>Keyword</a:t>
            </a:r>
            <a:r>
              <a:rPr kumimoji="0" lang="en-US" altLang="en-US" sz="2000" b="0" i="0" u="none" strike="noStrike" cap="none" normalizeH="0" baseline="0" dirty="0">
                <a:ln>
                  <a:noFill/>
                </a:ln>
                <a:effectLst/>
                <a:latin typeface="Times New Roman"/>
                <a:cs typeface="Times New Roman"/>
              </a:rPr>
              <a:t> </a:t>
            </a:r>
            <a:r>
              <a:rPr lang="en-US" altLang="en-US" sz="2000" dirty="0">
                <a:latin typeface="Times New Roman"/>
                <a:cs typeface="Times New Roman"/>
              </a:rPr>
              <a:t>obtainment and sorting </a:t>
            </a:r>
            <a:r>
              <a:rPr kumimoji="0" lang="en-US" altLang="en-US" sz="2000" b="0" i="0" u="none" strike="noStrike" cap="none" normalizeH="0" baseline="0" dirty="0">
                <a:ln>
                  <a:noFill/>
                </a:ln>
                <a:effectLst/>
                <a:latin typeface="Times New Roman"/>
                <a:cs typeface="Times New Roman"/>
              </a:rPr>
              <a:t>(e.g., "Notre Dame," "Damascus").</a:t>
            </a:r>
            <a:endParaRPr lang="en-US" altLang="en-US" sz="2000" b="0" i="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Focused on topic coherence and timeliness.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Automated with AWS Lambda, monitored via CloudWatch.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07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0567F9-75F3-8667-A70C-C93388346042}"/>
              </a:ext>
            </a:extLst>
          </p:cNvPr>
          <p:cNvSpPr txBox="1"/>
          <p:nvPr/>
        </p:nvSpPr>
        <p:spPr>
          <a:xfrm>
            <a:off x="297180" y="1376732"/>
            <a:ext cx="9761220" cy="3785652"/>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 Ingestion</a:t>
            </a:r>
            <a:r>
              <a:rPr lang="en-US" sz="2000" dirty="0">
                <a:latin typeface="Times New Roman" panose="02020603050405020304" pitchFamily="18" charset="0"/>
                <a:cs typeface="Times New Roman" panose="02020603050405020304" pitchFamily="18" charset="0"/>
              </a:rPr>
              <a:t>:</a:t>
            </a:r>
          </a:p>
          <a:p>
            <a:pPr algn="just"/>
            <a:r>
              <a:rPr lang="en-US" sz="2000" u="sng" dirty="0">
                <a:latin typeface="Times New Roman" panose="02020603050405020304" pitchFamily="18" charset="0"/>
                <a:cs typeface="Times New Roman" panose="02020603050405020304" pitchFamily="18" charset="0"/>
              </a:rPr>
              <a:t>Tools: </a:t>
            </a:r>
            <a:r>
              <a:rPr lang="en-US" sz="2000" dirty="0">
                <a:latin typeface="Times New Roman" panose="02020603050405020304" pitchFamily="18" charset="0"/>
                <a:cs typeface="Times New Roman" panose="02020603050405020304" pitchFamily="18" charset="0"/>
              </a:rPr>
              <a:t>Python, </a:t>
            </a:r>
            <a:r>
              <a:rPr lang="en-US" sz="2000" dirty="0" err="1">
                <a:latin typeface="Times New Roman" panose="02020603050405020304" pitchFamily="18" charset="0"/>
                <a:cs typeface="Times New Roman" panose="02020603050405020304" pitchFamily="18" charset="0"/>
              </a:rPr>
              <a:t>BeautifulSoup</a:t>
            </a:r>
            <a:r>
              <a:rPr lang="en-US" sz="2000" dirty="0">
                <a:latin typeface="Times New Roman" panose="02020603050405020304" pitchFamily="18" charset="0"/>
                <a:cs typeface="Times New Roman" panose="02020603050405020304" pitchFamily="18" charset="0"/>
              </a:rPr>
              <a:t>, Requests.</a:t>
            </a:r>
          </a:p>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 Storage</a:t>
            </a:r>
            <a:r>
              <a:rPr lang="en-US" sz="2000" dirty="0">
                <a:latin typeface="Times New Roman" panose="02020603050405020304" pitchFamily="18" charset="0"/>
                <a:cs typeface="Times New Roman" panose="02020603050405020304" pitchFamily="18" charset="0"/>
              </a:rPr>
              <a:t>:</a:t>
            </a:r>
          </a:p>
          <a:p>
            <a:pPr algn="just"/>
            <a:r>
              <a:rPr lang="en-US" sz="2000" u="sng" dirty="0">
                <a:latin typeface="Times New Roman" panose="02020603050405020304" pitchFamily="18" charset="0"/>
                <a:cs typeface="Times New Roman" panose="02020603050405020304" pitchFamily="18" charset="0"/>
              </a:rPr>
              <a:t>Tools: </a:t>
            </a:r>
            <a:r>
              <a:rPr lang="en-US" sz="2000" dirty="0">
                <a:latin typeface="Times New Roman" panose="02020603050405020304" pitchFamily="18" charset="0"/>
                <a:cs typeface="Times New Roman" panose="02020603050405020304" pitchFamily="18" charset="0"/>
              </a:rPr>
              <a:t>AWS S3 for scalable and secure storage.</a:t>
            </a:r>
          </a:p>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 Processing</a:t>
            </a:r>
            <a:r>
              <a:rPr lang="en-US" sz="2000" dirty="0">
                <a:latin typeface="Times New Roman" panose="02020603050405020304" pitchFamily="18" charset="0"/>
                <a:cs typeface="Times New Roman" panose="02020603050405020304" pitchFamily="18" charset="0"/>
              </a:rPr>
              <a:t>:</a:t>
            </a:r>
          </a:p>
          <a:p>
            <a:pPr algn="just"/>
            <a:r>
              <a:rPr lang="en-US" sz="2000" u="sng" dirty="0">
                <a:latin typeface="Times New Roman" panose="02020603050405020304" pitchFamily="18" charset="0"/>
                <a:cs typeface="Times New Roman" panose="02020603050405020304" pitchFamily="18" charset="0"/>
              </a:rPr>
              <a:t>Tools: </a:t>
            </a:r>
            <a:r>
              <a:rPr lang="en-US" sz="2000" dirty="0">
                <a:latin typeface="Times New Roman" panose="02020603050405020304" pitchFamily="18" charset="0"/>
                <a:cs typeface="Times New Roman" panose="02020603050405020304" pitchFamily="18" charset="0"/>
              </a:rPr>
              <a:t>AWS Lambda for serverless execution, Python for transformations.</a:t>
            </a:r>
          </a:p>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 Consumption</a:t>
            </a:r>
            <a:r>
              <a:rPr lang="en-US" sz="2000" dirty="0">
                <a:latin typeface="Times New Roman" panose="02020603050405020304" pitchFamily="18" charset="0"/>
                <a:cs typeface="Times New Roman" panose="02020603050405020304" pitchFamily="18" charset="0"/>
              </a:rPr>
              <a:t>:</a:t>
            </a:r>
          </a:p>
          <a:p>
            <a:pPr algn="just"/>
            <a:r>
              <a:rPr lang="en-US" sz="2000" u="sng" dirty="0">
                <a:latin typeface="Times New Roman" panose="02020603050405020304" pitchFamily="18" charset="0"/>
                <a:cs typeface="Times New Roman" panose="02020603050405020304" pitchFamily="18" charset="0"/>
              </a:rPr>
              <a:t>Tools: </a:t>
            </a:r>
            <a:r>
              <a:rPr lang="en-US" sz="2000" dirty="0">
                <a:latin typeface="Times New Roman" panose="02020603050405020304" pitchFamily="18" charset="0"/>
                <a:cs typeface="Times New Roman" panose="02020603050405020304" pitchFamily="18" charset="0"/>
              </a:rPr>
              <a:t>Analytical dashboards (future integration).</a:t>
            </a:r>
          </a:p>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Model Deployment</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Environment: Serverless deployment using AWS Lambda.</a:t>
            </a:r>
          </a:p>
          <a:p>
            <a:pPr marL="342900" indent="-34290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Data Visualization</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Comprehensive visualizations include topic distributions and word clouds.</a:t>
            </a:r>
          </a:p>
        </p:txBody>
      </p:sp>
      <p:sp>
        <p:nvSpPr>
          <p:cNvPr id="6" name="TextBox 5">
            <a:extLst>
              <a:ext uri="{FF2B5EF4-FFF2-40B4-BE49-F238E27FC236}">
                <a16:creationId xmlns:a16="http://schemas.microsoft.com/office/drawing/2014/main" id="{A50E0399-EEFA-9514-F34C-57A1B808C07D}"/>
              </a:ext>
            </a:extLst>
          </p:cNvPr>
          <p:cNvSpPr txBox="1"/>
          <p:nvPr/>
        </p:nvSpPr>
        <p:spPr>
          <a:xfrm>
            <a:off x="297180" y="0"/>
            <a:ext cx="1065276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Data Engineering Pipeline</a:t>
            </a:r>
          </a:p>
        </p:txBody>
      </p:sp>
    </p:spTree>
    <p:extLst>
      <p:ext uri="{BB962C8B-B14F-4D97-AF65-F5344CB8AC3E}">
        <p14:creationId xmlns:p14="http://schemas.microsoft.com/office/powerpoint/2010/main" val="1655529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A8E5B29749414A8E5CB91B0042D442" ma:contentTypeVersion="8" ma:contentTypeDescription="Create a new document." ma:contentTypeScope="" ma:versionID="7933a70be421472aa6c24dc80486d2ed">
  <xsd:schema xmlns:xsd="http://www.w3.org/2001/XMLSchema" xmlns:xs="http://www.w3.org/2001/XMLSchema" xmlns:p="http://schemas.microsoft.com/office/2006/metadata/properties" xmlns:ns2="906078d2-6e82-4f7d-b796-c45812153598" targetNamespace="http://schemas.microsoft.com/office/2006/metadata/properties" ma:root="true" ma:fieldsID="8bf2e69fc9a247f29755a1cf7e458a48" ns2:_="">
    <xsd:import namespace="906078d2-6e82-4f7d-b796-c458121535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078d2-6e82-4f7d-b796-c45812153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717623-EAB5-4225-8590-A79C4B8CD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6078d2-6e82-4f7d-b796-c458121535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57DF54-D741-43B8-AF05-4FDCEB0BDE79}">
  <ds:schemaRefs>
    <ds:schemaRef ds:uri="http://schemas.microsoft.com/sharepoint/v3/contenttype/forms"/>
  </ds:schemaRefs>
</ds:datastoreItem>
</file>

<file path=customXml/itemProps3.xml><?xml version="1.0" encoding="utf-8"?>
<ds:datastoreItem xmlns:ds="http://schemas.openxmlformats.org/officeDocument/2006/customXml" ds:itemID="{DBE78667-BE92-4140-84D2-E2A1C525AF6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TC Official Evolved ColorSet 3 (2022-Q4)</Template>
  <TotalTime>10841</TotalTime>
  <Words>1541</Words>
  <Application>Microsoft Office PowerPoint</Application>
  <PresentationFormat>Widescreen</PresentationFormat>
  <Paragraphs>167</Paragraphs>
  <Slides>17</Slides>
  <Notes>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OneBrand EVO (2022-Q4) ColorSet 3</vt:lpstr>
      <vt:lpstr>PowerPoint Presentation</vt:lpstr>
      <vt:lpstr>TEAM-11</vt:lpstr>
      <vt:lpstr>List of Contents</vt:lpstr>
      <vt:lpstr>PowerPoint Presentation</vt:lpstr>
      <vt:lpstr>Business Scenario Overview</vt:lpstr>
      <vt:lpstr>Solution Overview</vt:lpstr>
      <vt:lpstr>Architecture Diagram of the Solution</vt:lpstr>
      <vt:lpstr>Methodology</vt:lpstr>
      <vt:lpstr>PowerPoint Presentation</vt:lpstr>
      <vt:lpstr>Operationalization</vt:lpstr>
      <vt:lpstr>Results</vt:lpstr>
      <vt:lpstr>Results</vt:lpstr>
      <vt:lpstr>Lessons learned</vt:lpstr>
      <vt:lpstr>Summary</vt:lpstr>
      <vt:lpstr>Conclusion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Sattar, Simran</cp:lastModifiedBy>
  <cp:revision>271</cp:revision>
  <dcterms:created xsi:type="dcterms:W3CDTF">2022-11-09T17:00:30Z</dcterms:created>
  <dcterms:modified xsi:type="dcterms:W3CDTF">2024-12-09T02:30:00Z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0x0101007AA8E5B29749414A8E5CB91B0042D442</vt:lpwstr>
  </property>
</Properties>
</file>